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7A28"/>
    <a:srgbClr val="035A8B"/>
    <a:srgbClr val="E9B820"/>
    <a:srgbClr val="4969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snapToObjects="1">
      <p:cViewPr varScale="1">
        <p:scale>
          <a:sx n="81" d="100"/>
          <a:sy n="81" d="100"/>
        </p:scale>
        <p:origin x="277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34FEC7-5A18-4F48-A3FF-2D72EA466554}"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606272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34FEC7-5A18-4F48-A3FF-2D72EA466554}"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632369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34FEC7-5A18-4F48-A3FF-2D72EA466554}"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314834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34FEC7-5A18-4F48-A3FF-2D72EA466554}"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86181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34FEC7-5A18-4F48-A3FF-2D72EA466554}" type="datetimeFigureOut">
              <a:rPr lang="en-US" smtClean="0"/>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2430117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34FEC7-5A18-4F48-A3FF-2D72EA466554}"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4067713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34FEC7-5A18-4F48-A3FF-2D72EA466554}" type="datetimeFigureOut">
              <a:rPr lang="en-US" smtClean="0"/>
              <a:t>8/2/2020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402349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34FEC7-5A18-4F48-A3FF-2D72EA466554}" type="datetimeFigureOut">
              <a:rPr lang="en-US" smtClean="0"/>
              <a:t>8/2/2020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3419870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4FEC7-5A18-4F48-A3FF-2D72EA466554}" type="datetimeFigureOut">
              <a:rPr lang="en-US" smtClean="0"/>
              <a:t>8/2/2020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218497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634FEC7-5A18-4F48-A3FF-2D72EA466554}"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1527100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634FEC7-5A18-4F48-A3FF-2D72EA466554}" type="datetimeFigureOut">
              <a:rPr lang="en-US" smtClean="0"/>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FED5B-18BA-1646-9CD8-DB69AD719A76}" type="slidenum">
              <a:rPr lang="en-US" smtClean="0"/>
              <a:t>‹#›</a:t>
            </a:fld>
            <a:endParaRPr lang="en-US"/>
          </a:p>
        </p:txBody>
      </p:sp>
    </p:spTree>
    <p:extLst>
      <p:ext uri="{BB962C8B-B14F-4D97-AF65-F5344CB8AC3E}">
        <p14:creationId xmlns:p14="http://schemas.microsoft.com/office/powerpoint/2010/main" val="1768021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634FEC7-5A18-4F48-A3FF-2D72EA466554}" type="datetimeFigureOut">
              <a:rPr lang="en-US" smtClean="0"/>
              <a:t>8/2/2020</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FA0FED5B-18BA-1646-9CD8-DB69AD719A76}" type="slidenum">
              <a:rPr lang="en-US" smtClean="0"/>
              <a:t>‹#›</a:t>
            </a:fld>
            <a:endParaRPr lang="en-US"/>
          </a:p>
        </p:txBody>
      </p:sp>
    </p:spTree>
    <p:extLst>
      <p:ext uri="{BB962C8B-B14F-4D97-AF65-F5344CB8AC3E}">
        <p14:creationId xmlns:p14="http://schemas.microsoft.com/office/powerpoint/2010/main" val="1589590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nterprisecommunity.org/HealthActionPlan"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366F7E-DECC-FD4E-84BE-CB0267ADB739}"/>
              </a:ext>
            </a:extLst>
          </p:cNvPr>
          <p:cNvSpPr/>
          <p:nvPr/>
        </p:nvSpPr>
        <p:spPr>
          <a:xfrm>
            <a:off x="0" y="2430"/>
            <a:ext cx="7772399" cy="10058400"/>
          </a:xfrm>
          <a:prstGeom prst="rect">
            <a:avLst/>
          </a:prstGeom>
          <a:solidFill>
            <a:srgbClr val="4969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EBB6B032-98E3-5446-B5B2-2D06C701E45E}"/>
              </a:ext>
            </a:extLst>
          </p:cNvPr>
          <p:cNvSpPr/>
          <p:nvPr/>
        </p:nvSpPr>
        <p:spPr>
          <a:xfrm>
            <a:off x="796412" y="5486397"/>
            <a:ext cx="92936" cy="3526080"/>
          </a:xfrm>
          <a:prstGeom prst="rect">
            <a:avLst/>
          </a:prstGeom>
          <a:solidFill>
            <a:srgbClr val="E9B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AF56C08-696A-B14B-B267-E29A5C28C0C3}"/>
              </a:ext>
            </a:extLst>
          </p:cNvPr>
          <p:cNvSpPr txBox="1"/>
          <p:nvPr/>
        </p:nvSpPr>
        <p:spPr>
          <a:xfrm>
            <a:off x="1023621" y="5420442"/>
            <a:ext cx="5908122" cy="3831818"/>
          </a:xfrm>
          <a:prstGeom prst="rect">
            <a:avLst/>
          </a:prstGeom>
          <a:noFill/>
        </p:spPr>
        <p:txBody>
          <a:bodyPr wrap="square" rtlCol="0">
            <a:spAutoFit/>
          </a:bodyPr>
          <a:lstStyle/>
          <a:p>
            <a:r>
              <a:rPr lang="en-US" sz="900" b="1" dirty="0">
                <a:solidFill>
                  <a:schemeClr val="bg1"/>
                </a:solidFill>
              </a:rPr>
              <a:t>This work was supported by the Health Impact Project, a collaboration of the Robert Wood Johnson Foundation and The Pew Charitable Trusts. </a:t>
            </a:r>
            <a:endParaRPr lang="en-US" sz="900" dirty="0">
              <a:solidFill>
                <a:schemeClr val="bg1"/>
              </a:solidFill>
            </a:endParaRPr>
          </a:p>
          <a:p>
            <a:br>
              <a:rPr lang="en-US" sz="900" dirty="0">
                <a:solidFill>
                  <a:schemeClr val="bg1"/>
                </a:solidFill>
              </a:rPr>
            </a:br>
            <a:endParaRPr lang="en-US" sz="900" dirty="0">
              <a:solidFill>
                <a:schemeClr val="bg1"/>
              </a:solidFill>
            </a:endParaRPr>
          </a:p>
          <a:p>
            <a:r>
              <a:rPr lang="en-US" sz="900" dirty="0">
                <a:solidFill>
                  <a:schemeClr val="bg1"/>
                </a:solidFill>
              </a:rPr>
              <a:t>The views expressed are those of the author(s) and do not necessarily reflect the views of the Health Impact Project, The Pew Charitable Trusts or the Robert Wood Johnson Foundation. </a:t>
            </a:r>
          </a:p>
          <a:p>
            <a:br>
              <a:rPr lang="en-US" sz="900" dirty="0">
                <a:solidFill>
                  <a:schemeClr val="bg1"/>
                </a:solidFill>
              </a:rPr>
            </a:br>
            <a:endParaRPr lang="en-US" sz="900" dirty="0">
              <a:solidFill>
                <a:schemeClr val="bg1"/>
              </a:solidFill>
            </a:endParaRPr>
          </a:p>
          <a:p>
            <a:r>
              <a:rPr lang="en-US" sz="900" b="1" dirty="0">
                <a:solidFill>
                  <a:schemeClr val="bg1"/>
                </a:solidFill>
              </a:rPr>
              <a:t>ABOUT ENTERPRISE COMMUNITY PARTNERS </a:t>
            </a:r>
            <a:endParaRPr lang="en-US" sz="900" dirty="0">
              <a:solidFill>
                <a:schemeClr val="bg1"/>
              </a:solidFill>
            </a:endParaRPr>
          </a:p>
          <a:p>
            <a:r>
              <a:rPr lang="en-US" sz="900" dirty="0">
                <a:solidFill>
                  <a:schemeClr val="bg1"/>
                </a:solidFill>
              </a:rPr>
              <a:t>Enterprise is a proven and powerful nonprofit that improves communities and people’s lives by making well-designed homes affordable. As a social enterprise, we bring together the nationwide know-how, policy leadership, partners, donors and investors to multiply the impact of local affordable housing development. Over more than 35 years, Enterprise has created 662,000 homes, invested nearly $53 billion and touched millions of lives.</a:t>
            </a:r>
          </a:p>
          <a:p>
            <a:endParaRPr lang="en-US" sz="900" dirty="0">
              <a:solidFill>
                <a:schemeClr val="bg1"/>
              </a:solidFill>
            </a:endParaRPr>
          </a:p>
          <a:p>
            <a:r>
              <a:rPr lang="en-US" sz="900" b="1" dirty="0">
                <a:solidFill>
                  <a:schemeClr val="bg1"/>
                </a:solidFill>
              </a:rPr>
              <a:t>ENTERPRISE PROJECT TEAM</a:t>
            </a:r>
          </a:p>
          <a:p>
            <a:r>
              <a:rPr lang="en-US" sz="900" dirty="0">
                <a:solidFill>
                  <a:schemeClr val="bg1"/>
                </a:solidFill>
              </a:rPr>
              <a:t>Mary Ayala, Krista Egger, Chandra Rouse</a:t>
            </a:r>
          </a:p>
          <a:p>
            <a:endParaRPr lang="en-US" sz="900" dirty="0">
              <a:solidFill>
                <a:schemeClr val="bg1"/>
              </a:solidFill>
            </a:endParaRPr>
          </a:p>
          <a:p>
            <a:r>
              <a:rPr lang="en-US" sz="900" b="1" dirty="0">
                <a:solidFill>
                  <a:schemeClr val="bg1"/>
                </a:solidFill>
              </a:rPr>
              <a:t>FOR MORE INFORMATION:</a:t>
            </a:r>
          </a:p>
          <a:p>
            <a:r>
              <a:rPr lang="en-US" sz="900" dirty="0">
                <a:solidFill>
                  <a:schemeClr val="bg1"/>
                </a:solidFill>
              </a:rPr>
              <a:t>Mary Ayala, </a:t>
            </a:r>
            <a:r>
              <a:rPr lang="en-US" sz="900" dirty="0" err="1">
                <a:solidFill>
                  <a:schemeClr val="bg1"/>
                </a:solidFill>
              </a:rPr>
              <a:t>mayala@enterprisecommunity.org</a:t>
            </a:r>
            <a:endParaRPr lang="en-US" sz="900" dirty="0">
              <a:solidFill>
                <a:schemeClr val="bg1"/>
              </a:solidFill>
            </a:endParaRPr>
          </a:p>
          <a:p>
            <a:br>
              <a:rPr lang="en-US" sz="900" dirty="0">
                <a:solidFill>
                  <a:schemeClr val="bg1"/>
                </a:solidFill>
              </a:rPr>
            </a:br>
            <a:endParaRPr lang="en-US" sz="900" dirty="0">
              <a:solidFill>
                <a:schemeClr val="bg1"/>
              </a:solidFill>
            </a:endParaRPr>
          </a:p>
          <a:p>
            <a:r>
              <a:rPr lang="en-US" sz="900" dirty="0">
                <a:solidFill>
                  <a:schemeClr val="bg1"/>
                </a:solidFill>
              </a:rPr>
              <a:t>Join us at </a:t>
            </a:r>
            <a:r>
              <a:rPr lang="en-US" sz="900" u="sng" dirty="0">
                <a:solidFill>
                  <a:schemeClr val="bg1"/>
                </a:solidFill>
                <a:hlinkClick r:id="rId2">
                  <a:extLst>
                    <a:ext uri="{A12FA001-AC4F-418D-AE19-62706E023703}">
                      <ahyp:hlinkClr xmlns:ahyp="http://schemas.microsoft.com/office/drawing/2018/hyperlinkcolor" val="tx"/>
                    </a:ext>
                  </a:extLst>
                </a:hlinkClick>
              </a:rPr>
              <a:t>http://www.enterprisecommunity.org/HealthActionPlan</a:t>
            </a:r>
            <a:r>
              <a:rPr lang="en-US" sz="900" dirty="0">
                <a:solidFill>
                  <a:schemeClr val="bg1"/>
                </a:solidFill>
              </a:rPr>
              <a:t> </a:t>
            </a:r>
          </a:p>
          <a:p>
            <a:br>
              <a:rPr lang="en-US" sz="900" dirty="0">
                <a:solidFill>
                  <a:schemeClr val="bg1"/>
                </a:solidFill>
              </a:rPr>
            </a:br>
            <a:endParaRPr lang="en-US" sz="900" dirty="0">
              <a:solidFill>
                <a:schemeClr val="bg1"/>
              </a:solidFill>
            </a:endParaRPr>
          </a:p>
          <a:p>
            <a:r>
              <a:rPr lang="en-US" sz="900" dirty="0">
                <a:solidFill>
                  <a:schemeClr val="bg1"/>
                </a:solidFill>
              </a:rPr>
              <a:t>© 2020, Enterprise Community Partners, Inc. Permission is granted to copy and distribute this document under the CC BY-ND license with EXCEPTIONS listed in the Terms of Use on our website, </a:t>
            </a:r>
            <a:r>
              <a:rPr lang="en-US" sz="900" dirty="0" err="1">
                <a:solidFill>
                  <a:schemeClr val="bg1"/>
                </a:solidFill>
              </a:rPr>
              <a:t>www.EnterpriseCommunity.org</a:t>
            </a:r>
            <a:r>
              <a:rPr lang="en-US" sz="900" dirty="0">
                <a:solidFill>
                  <a:schemeClr val="bg1"/>
                </a:solidFill>
              </a:rPr>
              <a:t>.</a:t>
            </a:r>
          </a:p>
          <a:p>
            <a:endParaRPr lang="en-US" sz="900" dirty="0">
              <a:solidFill>
                <a:schemeClr val="bg1"/>
              </a:solidFill>
            </a:endParaRPr>
          </a:p>
        </p:txBody>
      </p:sp>
      <p:pic>
        <p:nvPicPr>
          <p:cNvPr id="8" name="Picture 7" descr="A picture containing drawing&#10;&#10;Description automatically generated">
            <a:extLst>
              <a:ext uri="{FF2B5EF4-FFF2-40B4-BE49-F238E27FC236}">
                <a16:creationId xmlns:a16="http://schemas.microsoft.com/office/drawing/2014/main" id="{9B7FA6A3-E023-E046-B38D-333B4B3D3759}"/>
              </a:ext>
            </a:extLst>
          </p:cNvPr>
          <p:cNvPicPr>
            <a:picLocks noChangeAspect="1"/>
          </p:cNvPicPr>
          <p:nvPr/>
        </p:nvPicPr>
        <p:blipFill>
          <a:blip r:embed="rId3"/>
          <a:stretch>
            <a:fillRect/>
          </a:stretch>
        </p:blipFill>
        <p:spPr>
          <a:xfrm>
            <a:off x="5911644" y="9326305"/>
            <a:ext cx="1524000" cy="431800"/>
          </a:xfrm>
          <a:prstGeom prst="rect">
            <a:avLst/>
          </a:prstGeom>
        </p:spPr>
      </p:pic>
      <p:sp>
        <p:nvSpPr>
          <p:cNvPr id="11" name="Rectangle 10">
            <a:extLst>
              <a:ext uri="{FF2B5EF4-FFF2-40B4-BE49-F238E27FC236}">
                <a16:creationId xmlns:a16="http://schemas.microsoft.com/office/drawing/2014/main" id="{A4AF79D9-2E89-1B4F-B9A6-C5AF16807EF6}"/>
              </a:ext>
            </a:extLst>
          </p:cNvPr>
          <p:cNvSpPr/>
          <p:nvPr/>
        </p:nvSpPr>
        <p:spPr>
          <a:xfrm>
            <a:off x="0" y="681727"/>
            <a:ext cx="7772400" cy="42125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CD91700-DE30-4448-BF9C-9B0DDEE9DC8E}"/>
              </a:ext>
            </a:extLst>
          </p:cNvPr>
          <p:cNvPicPr>
            <a:picLocks noChangeAspect="1"/>
          </p:cNvPicPr>
          <p:nvPr/>
        </p:nvPicPr>
        <p:blipFill>
          <a:blip r:embed="rId4"/>
          <a:srcRect/>
          <a:stretch/>
        </p:blipFill>
        <p:spPr>
          <a:xfrm>
            <a:off x="2603061" y="1125713"/>
            <a:ext cx="2566278" cy="623748"/>
          </a:xfrm>
          <a:prstGeom prst="rect">
            <a:avLst/>
          </a:prstGeom>
        </p:spPr>
      </p:pic>
      <p:sp>
        <p:nvSpPr>
          <p:cNvPr id="12" name="TextBox 11">
            <a:extLst>
              <a:ext uri="{FF2B5EF4-FFF2-40B4-BE49-F238E27FC236}">
                <a16:creationId xmlns:a16="http://schemas.microsoft.com/office/drawing/2014/main" id="{A60775E5-390A-EB4C-BC72-D0DD6E3FD130}"/>
              </a:ext>
            </a:extLst>
          </p:cNvPr>
          <p:cNvSpPr txBox="1"/>
          <p:nvPr/>
        </p:nvSpPr>
        <p:spPr>
          <a:xfrm>
            <a:off x="209861" y="2222138"/>
            <a:ext cx="7352675" cy="1477328"/>
          </a:xfrm>
          <a:prstGeom prst="rect">
            <a:avLst/>
          </a:prstGeom>
          <a:noFill/>
        </p:spPr>
        <p:txBody>
          <a:bodyPr wrap="square" rtlCol="0">
            <a:spAutoFit/>
          </a:bodyPr>
          <a:lstStyle/>
          <a:p>
            <a:pPr algn="ctr" fontAlgn="base"/>
            <a:r>
              <a:rPr lang="en-US" b="1" dirty="0">
                <a:solidFill>
                  <a:srgbClr val="D37A28"/>
                </a:solidFill>
                <a:latin typeface="+mj-lt"/>
              </a:rPr>
              <a:t>TEMPLATE:</a:t>
            </a:r>
          </a:p>
          <a:p>
            <a:pPr algn="ctr"/>
            <a:r>
              <a:rPr lang="en-US" sz="3600" b="1" dirty="0">
                <a:solidFill>
                  <a:srgbClr val="035A8B"/>
                </a:solidFill>
              </a:rPr>
              <a:t>RESIDENT FLYER ON</a:t>
            </a:r>
          </a:p>
          <a:p>
            <a:pPr algn="ctr"/>
            <a:r>
              <a:rPr lang="en-US" sz="3600" b="1" dirty="0">
                <a:solidFill>
                  <a:srgbClr val="035A8B"/>
                </a:solidFill>
              </a:rPr>
              <a:t>THE HEALTH ACTION PLAN</a:t>
            </a:r>
          </a:p>
        </p:txBody>
      </p:sp>
      <p:sp>
        <p:nvSpPr>
          <p:cNvPr id="13" name="TextBox 12">
            <a:extLst>
              <a:ext uri="{FF2B5EF4-FFF2-40B4-BE49-F238E27FC236}">
                <a16:creationId xmlns:a16="http://schemas.microsoft.com/office/drawing/2014/main" id="{3090B913-FDD0-E24B-B950-4EF3C80E200A}"/>
              </a:ext>
            </a:extLst>
          </p:cNvPr>
          <p:cNvSpPr txBox="1"/>
          <p:nvPr/>
        </p:nvSpPr>
        <p:spPr>
          <a:xfrm>
            <a:off x="1023621" y="3957403"/>
            <a:ext cx="5819389" cy="707886"/>
          </a:xfrm>
          <a:prstGeom prst="rect">
            <a:avLst/>
          </a:prstGeom>
          <a:noFill/>
        </p:spPr>
        <p:txBody>
          <a:bodyPr wrap="square" rtlCol="0">
            <a:spAutoFit/>
          </a:bodyPr>
          <a:lstStyle/>
          <a:p>
            <a:r>
              <a:rPr lang="en-US" sz="1000" dirty="0">
                <a:latin typeface="Calibri" panose="020F0502020204030204" pitchFamily="34" charset="0"/>
                <a:cs typeface="Calibri" panose="020F0502020204030204" pitchFamily="34" charset="0"/>
              </a:rPr>
              <a:t>This template is a flyer to inform residents or community members about the Health Action Plan and how they can get involved. The template is tailored for focus group community engagement but can be shifted for other forms of engagement as needed. It should be personalized with the developer name, development name, and details on how to participate in the process. </a:t>
            </a:r>
          </a:p>
        </p:txBody>
      </p:sp>
      <p:cxnSp>
        <p:nvCxnSpPr>
          <p:cNvPr id="15" name="Straight Connector 14">
            <a:extLst>
              <a:ext uri="{FF2B5EF4-FFF2-40B4-BE49-F238E27FC236}">
                <a16:creationId xmlns:a16="http://schemas.microsoft.com/office/drawing/2014/main" id="{C027AABA-D765-7B49-88B5-88892439F1DB}"/>
              </a:ext>
            </a:extLst>
          </p:cNvPr>
          <p:cNvCxnSpPr/>
          <p:nvPr/>
        </p:nvCxnSpPr>
        <p:spPr>
          <a:xfrm>
            <a:off x="3631367" y="3785015"/>
            <a:ext cx="509665" cy="0"/>
          </a:xfrm>
          <a:prstGeom prst="line">
            <a:avLst/>
          </a:prstGeom>
          <a:ln w="38100">
            <a:solidFill>
              <a:srgbClr val="D37A28"/>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90695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BB86E96E-0106-E040-B06A-6FAAB7AEE626}"/>
              </a:ext>
            </a:extLst>
          </p:cNvPr>
          <p:cNvSpPr/>
          <p:nvPr/>
        </p:nvSpPr>
        <p:spPr>
          <a:xfrm>
            <a:off x="0" y="4805655"/>
            <a:ext cx="7772400" cy="27149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43137EC-8FC4-184C-8306-9AA037BF0628}"/>
              </a:ext>
            </a:extLst>
          </p:cNvPr>
          <p:cNvSpPr/>
          <p:nvPr/>
        </p:nvSpPr>
        <p:spPr>
          <a:xfrm>
            <a:off x="0" y="4236"/>
            <a:ext cx="7777041" cy="114201"/>
          </a:xfrm>
          <a:prstGeom prst="rect">
            <a:avLst/>
          </a:prstGeom>
          <a:solidFill>
            <a:srgbClr val="035A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74A3923-2C7D-8144-B1FC-FC9A63C781D4}"/>
              </a:ext>
            </a:extLst>
          </p:cNvPr>
          <p:cNvSpPr/>
          <p:nvPr/>
        </p:nvSpPr>
        <p:spPr>
          <a:xfrm>
            <a:off x="0" y="1662556"/>
            <a:ext cx="7772400" cy="114201"/>
          </a:xfrm>
          <a:prstGeom prst="rect">
            <a:avLst/>
          </a:prstGeom>
          <a:solidFill>
            <a:srgbClr val="E9B8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8AB4DDA-20D2-704B-80EC-DEF3B0C066F2}"/>
              </a:ext>
            </a:extLst>
          </p:cNvPr>
          <p:cNvSpPr txBox="1"/>
          <p:nvPr/>
        </p:nvSpPr>
        <p:spPr>
          <a:xfrm>
            <a:off x="316144" y="1792624"/>
            <a:ext cx="7101147" cy="738664"/>
          </a:xfrm>
          <a:prstGeom prst="rect">
            <a:avLst/>
          </a:prstGeom>
          <a:noFill/>
        </p:spPr>
        <p:txBody>
          <a:bodyPr wrap="square" rtlCol="0">
            <a:spAutoFit/>
          </a:bodyPr>
          <a:lstStyle/>
          <a:p>
            <a:r>
              <a:rPr lang="en-US" sz="4200" b="1" dirty="0">
                <a:solidFill>
                  <a:srgbClr val="035A8B"/>
                </a:solidFill>
              </a:rPr>
              <a:t>JOIN US!</a:t>
            </a:r>
          </a:p>
        </p:txBody>
      </p:sp>
      <p:sp>
        <p:nvSpPr>
          <p:cNvPr id="7" name="TextBox 6">
            <a:extLst>
              <a:ext uri="{FF2B5EF4-FFF2-40B4-BE49-F238E27FC236}">
                <a16:creationId xmlns:a16="http://schemas.microsoft.com/office/drawing/2014/main" id="{A7C2B189-A773-5B4B-879C-B1B8C60E25C0}"/>
              </a:ext>
            </a:extLst>
          </p:cNvPr>
          <p:cNvSpPr txBox="1"/>
          <p:nvPr/>
        </p:nvSpPr>
        <p:spPr>
          <a:xfrm>
            <a:off x="316144" y="2437719"/>
            <a:ext cx="7140109" cy="2123658"/>
          </a:xfrm>
          <a:prstGeom prst="rect">
            <a:avLst/>
          </a:prstGeom>
          <a:noFill/>
        </p:spPr>
        <p:txBody>
          <a:bodyPr wrap="square" rtlCol="0">
            <a:spAutoFit/>
          </a:bodyPr>
          <a:lstStyle/>
          <a:p>
            <a:r>
              <a:rPr lang="en-US" sz="1100" dirty="0">
                <a:highlight>
                  <a:srgbClr val="FFFF00"/>
                </a:highlight>
              </a:rPr>
              <a:t>[Developer]</a:t>
            </a:r>
            <a:r>
              <a:rPr lang="en-US" sz="1100" dirty="0"/>
              <a:t> has committed to designing and managing </a:t>
            </a:r>
            <a:r>
              <a:rPr lang="en-US" sz="1100" dirty="0">
                <a:highlight>
                  <a:srgbClr val="FFFF00"/>
                </a:highlight>
              </a:rPr>
              <a:t>[development name]</a:t>
            </a:r>
            <a:r>
              <a:rPr lang="en-US" sz="1100" dirty="0"/>
              <a:t> in ways that promote health.</a:t>
            </a:r>
          </a:p>
          <a:p>
            <a:endParaRPr lang="en-US" sz="1100" dirty="0"/>
          </a:p>
          <a:p>
            <a:r>
              <a:rPr lang="en-US" sz="1100" dirty="0"/>
              <a:t>Health is more than about going to the doctor.  Health is affected by many things, like feeling safe in your neighborhood, having access to good jobs, having places to buy healthy food, having good indoor air quality and safe water, and having access to safe and affordable places to live.</a:t>
            </a:r>
          </a:p>
          <a:p>
            <a:endParaRPr lang="en-US" sz="1100" dirty="0"/>
          </a:p>
          <a:p>
            <a:r>
              <a:rPr lang="en-US" sz="1100" dirty="0"/>
              <a:t>Buildings can be designed and operated in ways that create healthier living environments.  How a building is designed and operated can influence cardiovascular health (Is the neighborhood walkable?  How could it be made more walkable?), respiratory health (How is the air quality?  How could it be improved?), toxin exposure (Are cleaning and pest control materials safe?), mental health (Are there spaces to visit with neighbors? Is there access to nature?), and accessibility.</a:t>
            </a:r>
          </a:p>
          <a:p>
            <a:endParaRPr lang="en-US" sz="1100" dirty="0"/>
          </a:p>
          <a:p>
            <a:r>
              <a:rPr lang="en-US" sz="1100" dirty="0"/>
              <a:t>Join us for conversation – we’d like to hear what you feel is most important for </a:t>
            </a:r>
            <a:r>
              <a:rPr lang="en-US" sz="1100" dirty="0">
                <a:highlight>
                  <a:srgbClr val="FFFF00"/>
                </a:highlight>
              </a:rPr>
              <a:t>[development name]</a:t>
            </a:r>
            <a:r>
              <a:rPr lang="en-US" sz="1100" dirty="0"/>
              <a:t>.</a:t>
            </a:r>
          </a:p>
        </p:txBody>
      </p:sp>
      <p:sp>
        <p:nvSpPr>
          <p:cNvPr id="8" name="TextBox 7">
            <a:extLst>
              <a:ext uri="{FF2B5EF4-FFF2-40B4-BE49-F238E27FC236}">
                <a16:creationId xmlns:a16="http://schemas.microsoft.com/office/drawing/2014/main" id="{B3367596-3574-8442-B7CD-5D941CD7B214}"/>
              </a:ext>
            </a:extLst>
          </p:cNvPr>
          <p:cNvSpPr txBox="1"/>
          <p:nvPr/>
        </p:nvSpPr>
        <p:spPr>
          <a:xfrm>
            <a:off x="316144" y="6978038"/>
            <a:ext cx="7140109" cy="430887"/>
          </a:xfrm>
          <a:prstGeom prst="rect">
            <a:avLst/>
          </a:prstGeom>
          <a:noFill/>
        </p:spPr>
        <p:txBody>
          <a:bodyPr wrap="square" rtlCol="0">
            <a:spAutoFit/>
          </a:bodyPr>
          <a:lstStyle/>
          <a:p>
            <a:r>
              <a:rPr lang="en-US" sz="1100" dirty="0"/>
              <a:t>Join us! By participating in this session, your feedback will help shape the design of </a:t>
            </a:r>
            <a:r>
              <a:rPr lang="en-US" sz="1100" dirty="0">
                <a:highlight>
                  <a:srgbClr val="FFFF00"/>
                </a:highlight>
              </a:rPr>
              <a:t>[insert development]</a:t>
            </a:r>
            <a:r>
              <a:rPr lang="en-US" sz="1100" dirty="0"/>
              <a:t> to promote the health needs important to you and your community.</a:t>
            </a:r>
          </a:p>
        </p:txBody>
      </p:sp>
      <p:sp>
        <p:nvSpPr>
          <p:cNvPr id="9" name="TextBox 8">
            <a:extLst>
              <a:ext uri="{FF2B5EF4-FFF2-40B4-BE49-F238E27FC236}">
                <a16:creationId xmlns:a16="http://schemas.microsoft.com/office/drawing/2014/main" id="{AD66EF8A-E8FF-B843-BF80-AE617D57DF12}"/>
              </a:ext>
            </a:extLst>
          </p:cNvPr>
          <p:cNvSpPr txBox="1"/>
          <p:nvPr/>
        </p:nvSpPr>
        <p:spPr>
          <a:xfrm>
            <a:off x="355108" y="7946047"/>
            <a:ext cx="7062184" cy="1384995"/>
          </a:xfrm>
          <a:prstGeom prst="rect">
            <a:avLst/>
          </a:prstGeom>
          <a:noFill/>
        </p:spPr>
        <p:txBody>
          <a:bodyPr wrap="square" rtlCol="0">
            <a:spAutoFit/>
          </a:bodyPr>
          <a:lstStyle/>
          <a:p>
            <a:r>
              <a:rPr lang="en-US" sz="1400" dirty="0"/>
              <a:t>Join us at </a:t>
            </a:r>
            <a:r>
              <a:rPr lang="en-US" sz="1400" b="1" dirty="0">
                <a:highlight>
                  <a:srgbClr val="FFFF00"/>
                </a:highlight>
              </a:rPr>
              <a:t>[where you’ll meet: location address or link to online session]</a:t>
            </a:r>
            <a:r>
              <a:rPr lang="en-US" sz="1400" b="1" dirty="0"/>
              <a:t> </a:t>
            </a:r>
            <a:r>
              <a:rPr lang="en-US" sz="1400" dirty="0"/>
              <a:t>on </a:t>
            </a:r>
            <a:r>
              <a:rPr lang="en-US" sz="1400" b="1" dirty="0">
                <a:highlight>
                  <a:srgbClr val="FFFF00"/>
                </a:highlight>
              </a:rPr>
              <a:t>[date]</a:t>
            </a:r>
            <a:r>
              <a:rPr lang="en-US" sz="1400" b="1" dirty="0"/>
              <a:t> </a:t>
            </a:r>
            <a:r>
              <a:rPr lang="en-US" sz="1400" dirty="0"/>
              <a:t>from </a:t>
            </a:r>
            <a:r>
              <a:rPr lang="en-US" sz="1400" b="1" dirty="0">
                <a:highlight>
                  <a:srgbClr val="FFFF00"/>
                </a:highlight>
              </a:rPr>
              <a:t>[start time – end time]</a:t>
            </a:r>
            <a:r>
              <a:rPr lang="en-US" sz="1400" dirty="0"/>
              <a:t> to share your feedback on health. RSVP by </a:t>
            </a:r>
            <a:r>
              <a:rPr lang="en-US" sz="1400" b="1" dirty="0">
                <a:highlight>
                  <a:srgbClr val="FFFF00"/>
                </a:highlight>
              </a:rPr>
              <a:t>[RSVP deadline]</a:t>
            </a:r>
            <a:r>
              <a:rPr lang="en-US" sz="1400" dirty="0"/>
              <a:t>: </a:t>
            </a:r>
            <a:r>
              <a:rPr lang="en-US" sz="1400" b="1" dirty="0">
                <a:highlight>
                  <a:srgbClr val="FFFF00"/>
                </a:highlight>
              </a:rPr>
              <a:t>[add registration link or instructions as necessary]</a:t>
            </a:r>
          </a:p>
          <a:p>
            <a:endParaRPr lang="en-US" sz="1400" dirty="0"/>
          </a:p>
          <a:p>
            <a:r>
              <a:rPr lang="en-US" sz="1400" dirty="0"/>
              <a:t>Request a final copy of the Health Action Plan by contacting </a:t>
            </a:r>
            <a:r>
              <a:rPr lang="en-US" sz="1400" b="1" dirty="0">
                <a:highlight>
                  <a:srgbClr val="FFFF00"/>
                </a:highlight>
              </a:rPr>
              <a:t>[insert contact]</a:t>
            </a:r>
            <a:r>
              <a:rPr lang="en-US" sz="1400" b="1" dirty="0"/>
              <a:t> </a:t>
            </a:r>
            <a:r>
              <a:rPr lang="en-US" sz="1400" dirty="0"/>
              <a:t>once the process is complete.</a:t>
            </a:r>
          </a:p>
        </p:txBody>
      </p:sp>
      <p:sp>
        <p:nvSpPr>
          <p:cNvPr id="30" name="TextBox 29">
            <a:extLst>
              <a:ext uri="{FF2B5EF4-FFF2-40B4-BE49-F238E27FC236}">
                <a16:creationId xmlns:a16="http://schemas.microsoft.com/office/drawing/2014/main" id="{0DED23F5-BAA3-A34C-8CE3-701746A54708}"/>
              </a:ext>
            </a:extLst>
          </p:cNvPr>
          <p:cNvSpPr txBox="1"/>
          <p:nvPr/>
        </p:nvSpPr>
        <p:spPr>
          <a:xfrm>
            <a:off x="2148395" y="5327564"/>
            <a:ext cx="5307858" cy="1569660"/>
          </a:xfrm>
          <a:prstGeom prst="rect">
            <a:avLst/>
          </a:prstGeom>
          <a:noFill/>
          <a:ln>
            <a:noFill/>
          </a:ln>
        </p:spPr>
        <p:txBody>
          <a:bodyPr wrap="square" rtlCol="0">
            <a:spAutoFit/>
          </a:bodyPr>
          <a:lstStyle/>
          <a:p>
            <a:pPr marL="342900" indent="-342900">
              <a:buFont typeface="+mj-lt"/>
              <a:buAutoNum type="arabicPeriod"/>
            </a:pPr>
            <a:r>
              <a:rPr lang="en-US" sz="1200" dirty="0">
                <a:latin typeface="+mj-lt"/>
              </a:rPr>
              <a:t>Commit to embedding health into the project life cycle, including design, construction, and operations</a:t>
            </a:r>
          </a:p>
          <a:p>
            <a:pPr marL="342900" indent="-342900">
              <a:buFont typeface="+mj-lt"/>
              <a:buAutoNum type="arabicPeriod"/>
            </a:pPr>
            <a:r>
              <a:rPr lang="en-US" sz="1200" dirty="0">
                <a:latin typeface="+mj-lt"/>
              </a:rPr>
              <a:t>Partner with public health professionals</a:t>
            </a:r>
          </a:p>
          <a:p>
            <a:pPr marL="342900" indent="-342900">
              <a:buFont typeface="+mj-lt"/>
              <a:buAutoNum type="arabicPeriod"/>
            </a:pPr>
            <a:r>
              <a:rPr lang="en-US" sz="1200" dirty="0">
                <a:latin typeface="+mj-lt"/>
              </a:rPr>
              <a:t>Collect and analyze data on community health</a:t>
            </a:r>
          </a:p>
          <a:p>
            <a:pPr marL="342900" indent="-342900">
              <a:buFont typeface="+mj-lt"/>
              <a:buAutoNum type="arabicPeriod"/>
            </a:pPr>
            <a:r>
              <a:rPr lang="en-US" sz="1200" b="1" dirty="0">
                <a:solidFill>
                  <a:srgbClr val="D37A28"/>
                </a:solidFill>
              </a:rPr>
              <a:t>Engage with community stakeholders to prioritize health needs</a:t>
            </a:r>
          </a:p>
          <a:p>
            <a:pPr marL="342900" indent="-342900">
              <a:buFont typeface="+mj-lt"/>
              <a:buAutoNum type="arabicPeriod"/>
            </a:pPr>
            <a:r>
              <a:rPr lang="en-US" sz="1200" dirty="0">
                <a:latin typeface="+mj-lt"/>
              </a:rPr>
              <a:t>Identify solutions that respond to priority health needs</a:t>
            </a:r>
          </a:p>
          <a:p>
            <a:pPr marL="342900" indent="-342900">
              <a:buFont typeface="+mj-lt"/>
              <a:buAutoNum type="arabicPeriod"/>
            </a:pPr>
            <a:r>
              <a:rPr lang="en-US" sz="1200" dirty="0">
                <a:latin typeface="+mj-lt"/>
              </a:rPr>
              <a:t>Implement solutions</a:t>
            </a:r>
          </a:p>
          <a:p>
            <a:pPr marL="342900" indent="-342900">
              <a:buFont typeface="+mj-lt"/>
              <a:buAutoNum type="arabicPeriod"/>
            </a:pPr>
            <a:r>
              <a:rPr lang="en-US" sz="1200" dirty="0">
                <a:latin typeface="+mj-lt"/>
              </a:rPr>
              <a:t>Monitor the impact of the solutions</a:t>
            </a:r>
          </a:p>
        </p:txBody>
      </p:sp>
      <p:sp>
        <p:nvSpPr>
          <p:cNvPr id="31" name="TextBox 30">
            <a:extLst>
              <a:ext uri="{FF2B5EF4-FFF2-40B4-BE49-F238E27FC236}">
                <a16:creationId xmlns:a16="http://schemas.microsoft.com/office/drawing/2014/main" id="{CD219416-3F37-1643-8D11-C89EF2C6CEE2}"/>
              </a:ext>
            </a:extLst>
          </p:cNvPr>
          <p:cNvSpPr txBox="1"/>
          <p:nvPr/>
        </p:nvSpPr>
        <p:spPr>
          <a:xfrm>
            <a:off x="355107" y="4903313"/>
            <a:ext cx="7062184" cy="369332"/>
          </a:xfrm>
          <a:prstGeom prst="rect">
            <a:avLst/>
          </a:prstGeom>
          <a:noFill/>
        </p:spPr>
        <p:txBody>
          <a:bodyPr wrap="square" rtlCol="0">
            <a:spAutoFit/>
          </a:bodyPr>
          <a:lstStyle/>
          <a:p>
            <a:pPr algn="ctr"/>
            <a:r>
              <a:rPr lang="en-US" b="1" dirty="0">
                <a:solidFill>
                  <a:srgbClr val="035A8B"/>
                </a:solidFill>
              </a:rPr>
              <a:t>WE ARE BEGINNING </a:t>
            </a:r>
            <a:r>
              <a:rPr lang="en-US" b="1" dirty="0">
                <a:solidFill>
                  <a:srgbClr val="D37A28"/>
                </a:solidFill>
              </a:rPr>
              <a:t>STAGE 4</a:t>
            </a:r>
            <a:r>
              <a:rPr lang="en-US" b="1" dirty="0">
                <a:solidFill>
                  <a:srgbClr val="035A8B"/>
                </a:solidFill>
              </a:rPr>
              <a:t> OF A HEALTH ACTION PLAN:</a:t>
            </a:r>
          </a:p>
        </p:txBody>
      </p:sp>
      <p:pic>
        <p:nvPicPr>
          <p:cNvPr id="34" name="Picture 33" descr="A picture containing drawing&#10;&#10;Description automatically generated">
            <a:extLst>
              <a:ext uri="{FF2B5EF4-FFF2-40B4-BE49-F238E27FC236}">
                <a16:creationId xmlns:a16="http://schemas.microsoft.com/office/drawing/2014/main" id="{9037EDC1-BF32-6042-BE83-437027C870FE}"/>
              </a:ext>
            </a:extLst>
          </p:cNvPr>
          <p:cNvPicPr>
            <a:picLocks noChangeAspect="1"/>
          </p:cNvPicPr>
          <p:nvPr/>
        </p:nvPicPr>
        <p:blipFill>
          <a:blip r:embed="rId2"/>
          <a:stretch>
            <a:fillRect/>
          </a:stretch>
        </p:blipFill>
        <p:spPr>
          <a:xfrm>
            <a:off x="443882" y="5779849"/>
            <a:ext cx="1542767" cy="834785"/>
          </a:xfrm>
          <a:prstGeom prst="rect">
            <a:avLst/>
          </a:prstGeom>
        </p:spPr>
      </p:pic>
      <p:sp>
        <p:nvSpPr>
          <p:cNvPr id="2" name="TextBox 1">
            <a:extLst>
              <a:ext uri="{FF2B5EF4-FFF2-40B4-BE49-F238E27FC236}">
                <a16:creationId xmlns:a16="http://schemas.microsoft.com/office/drawing/2014/main" id="{DA551B0E-C0EE-5449-9BAE-EF2A2BE041AB}"/>
              </a:ext>
            </a:extLst>
          </p:cNvPr>
          <p:cNvSpPr txBox="1"/>
          <p:nvPr/>
        </p:nvSpPr>
        <p:spPr>
          <a:xfrm>
            <a:off x="0" y="7597085"/>
            <a:ext cx="7772400" cy="369332"/>
          </a:xfrm>
          <a:prstGeom prst="rect">
            <a:avLst/>
          </a:prstGeom>
          <a:noFill/>
        </p:spPr>
        <p:txBody>
          <a:bodyPr wrap="square" rtlCol="0">
            <a:spAutoFit/>
          </a:bodyPr>
          <a:lstStyle/>
          <a:p>
            <a:pPr algn="ctr"/>
            <a:r>
              <a:rPr lang="en-US" b="1" dirty="0">
                <a:solidFill>
                  <a:srgbClr val="035A8B"/>
                </a:solidFill>
              </a:rPr>
              <a:t>HOW TO PARTICIPATE</a:t>
            </a:r>
            <a:endParaRPr lang="en-US" dirty="0"/>
          </a:p>
        </p:txBody>
      </p:sp>
      <p:pic>
        <p:nvPicPr>
          <p:cNvPr id="12" name="Picture 11">
            <a:extLst>
              <a:ext uri="{FF2B5EF4-FFF2-40B4-BE49-F238E27FC236}">
                <a16:creationId xmlns:a16="http://schemas.microsoft.com/office/drawing/2014/main" id="{851A6068-FC4D-1D4C-805F-B06DD9E7D99B}"/>
              </a:ext>
            </a:extLst>
          </p:cNvPr>
          <p:cNvPicPr>
            <a:picLocks noChangeAspect="1"/>
          </p:cNvPicPr>
          <p:nvPr/>
        </p:nvPicPr>
        <p:blipFill>
          <a:blip r:embed="rId3"/>
          <a:stretch>
            <a:fillRect/>
          </a:stretch>
        </p:blipFill>
        <p:spPr>
          <a:xfrm>
            <a:off x="1251282" y="270967"/>
            <a:ext cx="5156967" cy="1405953"/>
          </a:xfrm>
          <a:prstGeom prst="rect">
            <a:avLst/>
          </a:prstGeom>
        </p:spPr>
      </p:pic>
      <p:pic>
        <p:nvPicPr>
          <p:cNvPr id="15" name="Picture 14">
            <a:extLst>
              <a:ext uri="{FF2B5EF4-FFF2-40B4-BE49-F238E27FC236}">
                <a16:creationId xmlns:a16="http://schemas.microsoft.com/office/drawing/2014/main" id="{4ACE9AEF-D059-7F4F-BA27-014C8FB0D20F}"/>
              </a:ext>
            </a:extLst>
          </p:cNvPr>
          <p:cNvPicPr>
            <a:picLocks noChangeAspect="1"/>
          </p:cNvPicPr>
          <p:nvPr/>
        </p:nvPicPr>
        <p:blipFill>
          <a:blip r:embed="rId4"/>
          <a:srcRect/>
          <a:stretch/>
        </p:blipFill>
        <p:spPr>
          <a:xfrm>
            <a:off x="5889361" y="9489583"/>
            <a:ext cx="1566892" cy="380842"/>
          </a:xfrm>
          <a:prstGeom prst="rect">
            <a:avLst/>
          </a:prstGeom>
        </p:spPr>
      </p:pic>
    </p:spTree>
    <p:extLst>
      <p:ext uri="{BB962C8B-B14F-4D97-AF65-F5344CB8AC3E}">
        <p14:creationId xmlns:p14="http://schemas.microsoft.com/office/powerpoint/2010/main" val="9975091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68ADEB29B61241B2AA8EDC6E1340E0" ma:contentTypeVersion="12" ma:contentTypeDescription="Create a new document." ma:contentTypeScope="" ma:versionID="63048a1a5ef798190596f38906a8caab">
  <xsd:schema xmlns:xsd="http://www.w3.org/2001/XMLSchema" xmlns:xs="http://www.w3.org/2001/XMLSchema" xmlns:p="http://schemas.microsoft.com/office/2006/metadata/properties" xmlns:ns2="91bfcb28-517f-4dd4-8701-04aea4e1d6d2" xmlns:ns3="bf5b0e47-c7eb-4ab1-809e-1ffe821ce70e" targetNamespace="http://schemas.microsoft.com/office/2006/metadata/properties" ma:root="true" ma:fieldsID="3ab22eb5d51407b269cf4d08621a8223" ns2:_="" ns3:_="">
    <xsd:import namespace="91bfcb28-517f-4dd4-8701-04aea4e1d6d2"/>
    <xsd:import namespace="bf5b0e47-c7eb-4ab1-809e-1ffe821ce70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bfcb28-517f-4dd4-8701-04aea4e1d6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5b0e47-c7eb-4ab1-809e-1ffe821ce70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09396D-42C6-48A2-BC3F-2964101E75AE}">
  <ds:schemaRefs>
    <ds:schemaRef ds:uri="http://schemas.microsoft.com/sharepoint/v3/contenttype/forms"/>
  </ds:schemaRefs>
</ds:datastoreItem>
</file>

<file path=customXml/itemProps2.xml><?xml version="1.0" encoding="utf-8"?>
<ds:datastoreItem xmlns:ds="http://schemas.openxmlformats.org/officeDocument/2006/customXml" ds:itemID="{745D69AB-4DC8-4083-A26E-FFF842D3E24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8C97F76-7972-4550-9938-9E166CEDAE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bfcb28-517f-4dd4-8701-04aea4e1d6d2"/>
    <ds:schemaRef ds:uri="bf5b0e47-c7eb-4ab1-809e-1ffe821ce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268</TotalTime>
  <Words>645</Words>
  <Application>Microsoft Office PowerPoint</Application>
  <PresentationFormat>Custom</PresentationFormat>
  <Paragraphs>41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Geis, Aaron *Consultant</dc:creator>
  <cp:lastModifiedBy>Cummings, Alex</cp:lastModifiedBy>
  <cp:revision>18</cp:revision>
  <dcterms:created xsi:type="dcterms:W3CDTF">2020-06-09T14:44:43Z</dcterms:created>
  <dcterms:modified xsi:type="dcterms:W3CDTF">2020-08-02T21:10:19Z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0x010100CB68ADEB29B61241B2AA8EDC6E1340E0</vt:lpwstr>
  </property>
</Properties>
</file>