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Lst>
  <p:notesMasterIdLst>
    <p:notesMasterId r:id="rId32"/>
  </p:notesMasterIdLst>
  <p:sldIdLst>
    <p:sldId id="272" r:id="rId5"/>
    <p:sldId id="527" r:id="rId6"/>
    <p:sldId id="273" r:id="rId7"/>
    <p:sldId id="360" r:id="rId8"/>
    <p:sldId id="413" r:id="rId9"/>
    <p:sldId id="428" r:id="rId10"/>
    <p:sldId id="362" r:id="rId11"/>
    <p:sldId id="363" r:id="rId12"/>
    <p:sldId id="365" r:id="rId13"/>
    <p:sldId id="366" r:id="rId14"/>
    <p:sldId id="382" r:id="rId15"/>
    <p:sldId id="367" r:id="rId16"/>
    <p:sldId id="370" r:id="rId17"/>
    <p:sldId id="371" r:id="rId18"/>
    <p:sldId id="418" r:id="rId19"/>
    <p:sldId id="496" r:id="rId20"/>
    <p:sldId id="403" r:id="rId21"/>
    <p:sldId id="372" r:id="rId22"/>
    <p:sldId id="475" r:id="rId23"/>
    <p:sldId id="519" r:id="rId24"/>
    <p:sldId id="523" r:id="rId25"/>
    <p:sldId id="526" r:id="rId26"/>
    <p:sldId id="476" r:id="rId27"/>
    <p:sldId id="500" r:id="rId28"/>
    <p:sldId id="373" r:id="rId29"/>
    <p:sldId id="528" r:id="rId30"/>
    <p:sldId id="529" r:id="rId3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onica Mota" initials="MM" lastIdx="12" clrIdx="0">
    <p:extLst>
      <p:ext uri="{19B8F6BF-5375-455C-9EA6-DF929625EA0E}">
        <p15:presenceInfo xmlns:p15="http://schemas.microsoft.com/office/powerpoint/2012/main" userId="Monica Mot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A804FD9-9EED-4C81-8C82-0995496A9F70}" v="2" dt="2020-12-10T19:45:19.361"/>
  </p1510:revLst>
</p1510:revInfo>
</file>

<file path=ppt/tableStyles.xml><?xml version="1.0" encoding="utf-8"?>
<a:tblStyleLst xmlns:a="http://schemas.openxmlformats.org/drawingml/2006/main" def="{8799B23B-EC83-4686-B30A-512413B5E67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1368" autoAdjust="0"/>
    <p:restoredTop sz="95220" autoAdjust="0"/>
  </p:normalViewPr>
  <p:slideViewPr>
    <p:cSldViewPr snapToGrid="0">
      <p:cViewPr varScale="1">
        <p:scale>
          <a:sx n="128" d="100"/>
          <a:sy n="128" d="100"/>
        </p:scale>
        <p:origin x="696" y="17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microsoft.com/office/2015/10/relationships/revisionInfo" Target="revisionInfo.xml"/><Relationship Id="rId21" Type="http://schemas.openxmlformats.org/officeDocument/2006/relationships/slide" Target="slides/slide17.xml"/><Relationship Id="rId34"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commentAuthors" Target="commentAuthors.xml"/><Relationship Id="rId38"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viewProps" Target="viewProps.xml"/><Relationship Id="rId8" Type="http://schemas.openxmlformats.org/officeDocument/2006/relationships/slide" Target="slides/slide4.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rendergast, Caila" userId="b5cff44c-b5a0-45f8-9b0d-8832efd158de" providerId="ADAL" clId="{2A804FD9-9EED-4C81-8C82-0995496A9F70}"/>
    <pc:docChg chg="custSel modSld sldOrd modMainMaster">
      <pc:chgData name="Prendergast, Caila" userId="b5cff44c-b5a0-45f8-9b0d-8832efd158de" providerId="ADAL" clId="{2A804FD9-9EED-4C81-8C82-0995496A9F70}" dt="2020-12-10T19:45:29.504" v="41" actId="20577"/>
      <pc:docMkLst>
        <pc:docMk/>
      </pc:docMkLst>
      <pc:sldChg chg="modSp">
        <pc:chgData name="Prendergast, Caila" userId="b5cff44c-b5a0-45f8-9b0d-8832efd158de" providerId="ADAL" clId="{2A804FD9-9EED-4C81-8C82-0995496A9F70}" dt="2020-12-09T19:31:53.310" v="2" actId="404"/>
        <pc:sldMkLst>
          <pc:docMk/>
          <pc:sldMk cId="1718013162" sldId="372"/>
        </pc:sldMkLst>
        <pc:spChg chg="mod">
          <ac:chgData name="Prendergast, Caila" userId="b5cff44c-b5a0-45f8-9b0d-8832efd158de" providerId="ADAL" clId="{2A804FD9-9EED-4C81-8C82-0995496A9F70}" dt="2020-12-09T19:31:53.310" v="2" actId="404"/>
          <ac:spMkLst>
            <pc:docMk/>
            <pc:sldMk cId="1718013162" sldId="372"/>
            <ac:spMk id="2" creationId="{2585ABBD-FF50-4151-A506-1C102034BC88}"/>
          </ac:spMkLst>
        </pc:spChg>
      </pc:sldChg>
      <pc:sldChg chg="delSp">
        <pc:chgData name="Prendergast, Caila" userId="b5cff44c-b5a0-45f8-9b0d-8832efd158de" providerId="ADAL" clId="{2A804FD9-9EED-4C81-8C82-0995496A9F70}" dt="2020-12-09T19:32:15.330" v="4" actId="478"/>
        <pc:sldMkLst>
          <pc:docMk/>
          <pc:sldMk cId="419134733" sldId="476"/>
        </pc:sldMkLst>
        <pc:spChg chg="del">
          <ac:chgData name="Prendergast, Caila" userId="b5cff44c-b5a0-45f8-9b0d-8832efd158de" providerId="ADAL" clId="{2A804FD9-9EED-4C81-8C82-0995496A9F70}" dt="2020-12-09T19:32:15.330" v="4" actId="478"/>
          <ac:spMkLst>
            <pc:docMk/>
            <pc:sldMk cId="419134733" sldId="476"/>
            <ac:spMk id="5" creationId="{AE48A3F7-EFCD-453E-8855-E3C2012359FC}"/>
          </ac:spMkLst>
        </pc:spChg>
      </pc:sldChg>
      <pc:sldChg chg="delSp">
        <pc:chgData name="Prendergast, Caila" userId="b5cff44c-b5a0-45f8-9b0d-8832efd158de" providerId="ADAL" clId="{2A804FD9-9EED-4C81-8C82-0995496A9F70}" dt="2020-12-09T19:32:08.378" v="3" actId="478"/>
        <pc:sldMkLst>
          <pc:docMk/>
          <pc:sldMk cId="1853236582" sldId="500"/>
        </pc:sldMkLst>
        <pc:spChg chg="del">
          <ac:chgData name="Prendergast, Caila" userId="b5cff44c-b5a0-45f8-9b0d-8832efd158de" providerId="ADAL" clId="{2A804FD9-9EED-4C81-8C82-0995496A9F70}" dt="2020-12-09T19:32:08.378" v="3" actId="478"/>
          <ac:spMkLst>
            <pc:docMk/>
            <pc:sldMk cId="1853236582" sldId="500"/>
            <ac:spMk id="8" creationId="{A6E7F73D-D47E-443A-92EB-5E26C8861DAF}"/>
          </ac:spMkLst>
        </pc:spChg>
      </pc:sldChg>
      <pc:sldChg chg="delSp">
        <pc:chgData name="Prendergast, Caila" userId="b5cff44c-b5a0-45f8-9b0d-8832efd158de" providerId="ADAL" clId="{2A804FD9-9EED-4C81-8C82-0995496A9F70}" dt="2020-12-09T19:32:25.481" v="7" actId="478"/>
        <pc:sldMkLst>
          <pc:docMk/>
          <pc:sldMk cId="3756638159" sldId="519"/>
        </pc:sldMkLst>
        <pc:spChg chg="del">
          <ac:chgData name="Prendergast, Caila" userId="b5cff44c-b5a0-45f8-9b0d-8832efd158de" providerId="ADAL" clId="{2A804FD9-9EED-4C81-8C82-0995496A9F70}" dt="2020-12-09T19:32:25.481" v="7" actId="478"/>
          <ac:spMkLst>
            <pc:docMk/>
            <pc:sldMk cId="3756638159" sldId="519"/>
            <ac:spMk id="7" creationId="{71D45097-C9A3-4BC1-83CE-7083C796575C}"/>
          </ac:spMkLst>
        </pc:spChg>
      </pc:sldChg>
      <pc:sldChg chg="delSp">
        <pc:chgData name="Prendergast, Caila" userId="b5cff44c-b5a0-45f8-9b0d-8832efd158de" providerId="ADAL" clId="{2A804FD9-9EED-4C81-8C82-0995496A9F70}" dt="2020-12-09T19:32:22.089" v="6" actId="478"/>
        <pc:sldMkLst>
          <pc:docMk/>
          <pc:sldMk cId="1301755490" sldId="523"/>
        </pc:sldMkLst>
        <pc:spChg chg="del">
          <ac:chgData name="Prendergast, Caila" userId="b5cff44c-b5a0-45f8-9b0d-8832efd158de" providerId="ADAL" clId="{2A804FD9-9EED-4C81-8C82-0995496A9F70}" dt="2020-12-09T19:32:22.089" v="6" actId="478"/>
          <ac:spMkLst>
            <pc:docMk/>
            <pc:sldMk cId="1301755490" sldId="523"/>
            <ac:spMk id="7" creationId="{71D45097-C9A3-4BC1-83CE-7083C796575C}"/>
          </ac:spMkLst>
        </pc:spChg>
      </pc:sldChg>
      <pc:sldChg chg="delSp">
        <pc:chgData name="Prendergast, Caila" userId="b5cff44c-b5a0-45f8-9b0d-8832efd158de" providerId="ADAL" clId="{2A804FD9-9EED-4C81-8C82-0995496A9F70}" dt="2020-12-09T19:32:18.842" v="5" actId="478"/>
        <pc:sldMkLst>
          <pc:docMk/>
          <pc:sldMk cId="1672823884" sldId="526"/>
        </pc:sldMkLst>
        <pc:spChg chg="del">
          <ac:chgData name="Prendergast, Caila" userId="b5cff44c-b5a0-45f8-9b0d-8832efd158de" providerId="ADAL" clId="{2A804FD9-9EED-4C81-8C82-0995496A9F70}" dt="2020-12-09T19:32:18.842" v="5" actId="478"/>
          <ac:spMkLst>
            <pc:docMk/>
            <pc:sldMk cId="1672823884" sldId="526"/>
            <ac:spMk id="7" creationId="{71D45097-C9A3-4BC1-83CE-7083C796575C}"/>
          </ac:spMkLst>
        </pc:spChg>
      </pc:sldChg>
      <pc:sldChg chg="modSp ord">
        <pc:chgData name="Prendergast, Caila" userId="b5cff44c-b5a0-45f8-9b0d-8832efd158de" providerId="ADAL" clId="{2A804FD9-9EED-4C81-8C82-0995496A9F70}" dt="2020-12-10T19:45:29.504" v="41" actId="20577"/>
        <pc:sldMkLst>
          <pc:docMk/>
          <pc:sldMk cId="1433446199" sldId="527"/>
        </pc:sldMkLst>
        <pc:spChg chg="mod">
          <ac:chgData name="Prendergast, Caila" userId="b5cff44c-b5a0-45f8-9b0d-8832efd158de" providerId="ADAL" clId="{2A804FD9-9EED-4C81-8C82-0995496A9F70}" dt="2020-12-10T19:45:29.504" v="41" actId="20577"/>
          <ac:spMkLst>
            <pc:docMk/>
            <pc:sldMk cId="1433446199" sldId="527"/>
            <ac:spMk id="3" creationId="{CF966635-800C-49D2-B1C1-4CAAF9975D08}"/>
          </ac:spMkLst>
        </pc:spChg>
      </pc:sldChg>
      <pc:sldMasterChg chg="modSldLayout">
        <pc:chgData name="Prendergast, Caila" userId="b5cff44c-b5a0-45f8-9b0d-8832efd158de" providerId="ADAL" clId="{2A804FD9-9EED-4C81-8C82-0995496A9F70}" dt="2020-12-09T19:33:18.875" v="17" actId="1076"/>
        <pc:sldMasterMkLst>
          <pc:docMk/>
          <pc:sldMasterMk cId="94285284" sldId="2147483684"/>
        </pc:sldMasterMkLst>
        <pc:sldLayoutChg chg="delSp modSp">
          <pc:chgData name="Prendergast, Caila" userId="b5cff44c-b5a0-45f8-9b0d-8832efd158de" providerId="ADAL" clId="{2A804FD9-9EED-4C81-8C82-0995496A9F70}" dt="2020-12-09T19:33:18.875" v="17" actId="1076"/>
          <pc:sldLayoutMkLst>
            <pc:docMk/>
            <pc:sldMasterMk cId="94285284" sldId="2147483684"/>
            <pc:sldLayoutMk cId="2519624969" sldId="2147483693"/>
          </pc:sldLayoutMkLst>
          <pc:spChg chg="del">
            <ac:chgData name="Prendergast, Caila" userId="b5cff44c-b5a0-45f8-9b0d-8832efd158de" providerId="ADAL" clId="{2A804FD9-9EED-4C81-8C82-0995496A9F70}" dt="2020-12-09T19:32:56.836" v="9" actId="478"/>
            <ac:spMkLst>
              <pc:docMk/>
              <pc:sldMasterMk cId="94285284" sldId="2147483684"/>
              <pc:sldLayoutMk cId="2519624969" sldId="2147483693"/>
              <ac:spMk id="5" creationId="{00000000-0000-0000-0000-000000000000}"/>
            </ac:spMkLst>
          </pc:spChg>
          <pc:spChg chg="del">
            <ac:chgData name="Prendergast, Caila" userId="b5cff44c-b5a0-45f8-9b0d-8832efd158de" providerId="ADAL" clId="{2A804FD9-9EED-4C81-8C82-0995496A9F70}" dt="2020-12-09T19:32:59.240" v="10" actId="478"/>
            <ac:spMkLst>
              <pc:docMk/>
              <pc:sldMasterMk cId="94285284" sldId="2147483684"/>
              <pc:sldLayoutMk cId="2519624969" sldId="2147483693"/>
              <ac:spMk id="6" creationId="{00000000-0000-0000-0000-000000000000}"/>
            </ac:spMkLst>
          </pc:spChg>
          <pc:spChg chg="del">
            <ac:chgData name="Prendergast, Caila" userId="b5cff44c-b5a0-45f8-9b0d-8832efd158de" providerId="ADAL" clId="{2A804FD9-9EED-4C81-8C82-0995496A9F70}" dt="2020-12-09T19:32:54.717" v="8" actId="478"/>
            <ac:spMkLst>
              <pc:docMk/>
              <pc:sldMasterMk cId="94285284" sldId="2147483684"/>
              <pc:sldLayoutMk cId="2519624969" sldId="2147483693"/>
              <ac:spMk id="10" creationId="{00000000-0000-0000-0000-000000000000}"/>
            </ac:spMkLst>
          </pc:spChg>
          <pc:spChg chg="del">
            <ac:chgData name="Prendergast, Caila" userId="b5cff44c-b5a0-45f8-9b0d-8832efd158de" providerId="ADAL" clId="{2A804FD9-9EED-4C81-8C82-0995496A9F70}" dt="2020-12-09T19:33:01.020" v="11" actId="478"/>
            <ac:spMkLst>
              <pc:docMk/>
              <pc:sldMasterMk cId="94285284" sldId="2147483684"/>
              <pc:sldLayoutMk cId="2519624969" sldId="2147483693"/>
              <ac:spMk id="11" creationId="{00000000-0000-0000-0000-000000000000}"/>
            </ac:spMkLst>
          </pc:spChg>
          <pc:picChg chg="mod">
            <ac:chgData name="Prendergast, Caila" userId="b5cff44c-b5a0-45f8-9b0d-8832efd158de" providerId="ADAL" clId="{2A804FD9-9EED-4C81-8C82-0995496A9F70}" dt="2020-12-09T19:33:05.468" v="12" actId="1076"/>
            <ac:picMkLst>
              <pc:docMk/>
              <pc:sldMasterMk cId="94285284" sldId="2147483684"/>
              <pc:sldLayoutMk cId="2519624969" sldId="2147483693"/>
              <ac:picMk id="13" creationId="{0070B87D-0E25-4DD4-B4EB-DD5895DAA999}"/>
            </ac:picMkLst>
          </pc:picChg>
          <pc:picChg chg="mod">
            <ac:chgData name="Prendergast, Caila" userId="b5cff44c-b5a0-45f8-9b0d-8832efd158de" providerId="ADAL" clId="{2A804FD9-9EED-4C81-8C82-0995496A9F70}" dt="2020-12-09T19:33:17.762" v="16" actId="1076"/>
            <ac:picMkLst>
              <pc:docMk/>
              <pc:sldMasterMk cId="94285284" sldId="2147483684"/>
              <pc:sldLayoutMk cId="2519624969" sldId="2147483693"/>
              <ac:picMk id="14" creationId="{27211EA7-E3C6-4154-BB74-DCDDC007E831}"/>
            </ac:picMkLst>
          </pc:picChg>
          <pc:picChg chg="mod">
            <ac:chgData name="Prendergast, Caila" userId="b5cff44c-b5a0-45f8-9b0d-8832efd158de" providerId="ADAL" clId="{2A804FD9-9EED-4C81-8C82-0995496A9F70}" dt="2020-12-09T19:33:18.875" v="17" actId="1076"/>
            <ac:picMkLst>
              <pc:docMk/>
              <pc:sldMasterMk cId="94285284" sldId="2147483684"/>
              <pc:sldLayoutMk cId="2519624969" sldId="2147483693"/>
              <ac:picMk id="15" creationId="{E21BA50A-DC74-4CBD-9509-694F4E377687}"/>
            </ac:picMkLst>
          </pc:picChg>
          <pc:picChg chg="mod">
            <ac:chgData name="Prendergast, Caila" userId="b5cff44c-b5a0-45f8-9b0d-8832efd158de" providerId="ADAL" clId="{2A804FD9-9EED-4C81-8C82-0995496A9F70}" dt="2020-12-09T19:33:16.227" v="15" actId="1076"/>
            <ac:picMkLst>
              <pc:docMk/>
              <pc:sldMasterMk cId="94285284" sldId="2147483684"/>
              <pc:sldLayoutMk cId="2519624969" sldId="2147483693"/>
              <ac:picMk id="16" creationId="{7F59096C-986E-4AC9-9CCD-273431A00C81}"/>
            </ac:picMkLst>
          </pc:picChg>
        </pc:sldLayout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PMG_EventBudget1"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6656454774210658"/>
          <c:y val="0.51306450843333251"/>
          <c:w val="0.5045277976616559"/>
          <c:h val="0.4663702331326231"/>
        </c:manualLayout>
      </c:layout>
      <c:pieChart>
        <c:varyColors val="1"/>
        <c:ser>
          <c:idx val="0"/>
          <c:order val="0"/>
          <c:tx>
            <c:strRef>
              <c:f>Expenses!$D$54</c:f>
              <c:strCache>
                <c:ptCount val="1"/>
                <c:pt idx="0">
                  <c:v>$242,684,000.00 </c:v>
                </c:pt>
              </c:strCache>
            </c:strRef>
          </c:tx>
          <c:explosion val="10"/>
          <c:dPt>
            <c:idx val="0"/>
            <c:bubble3D val="0"/>
            <c:spPr>
              <a:solidFill>
                <a:schemeClr val="accent2"/>
              </a:solidFill>
              <a:ln w="9525" cap="rnd" cmpd="sng" algn="ctr">
                <a:solidFill>
                  <a:schemeClr val="accent2">
                    <a:shade val="50000"/>
                    <a:shade val="90000"/>
                  </a:schemeClr>
                </a:solidFill>
                <a:prstDash val="solid"/>
                <a:round/>
              </a:ln>
              <a:effectLst/>
            </c:spPr>
            <c:extLst>
              <c:ext xmlns:c16="http://schemas.microsoft.com/office/drawing/2014/chart" uri="{C3380CC4-5D6E-409C-BE32-E72D297353CC}">
                <c16:uniqueId val="{00000001-7733-4CA7-A64A-273B0F10A52C}"/>
              </c:ext>
            </c:extLst>
          </c:dPt>
          <c:dPt>
            <c:idx val="1"/>
            <c:bubble3D val="0"/>
            <c:spPr>
              <a:solidFill>
                <a:schemeClr val="accent4"/>
              </a:solidFill>
              <a:ln w="9525" cap="rnd" cmpd="sng" algn="ctr">
                <a:solidFill>
                  <a:schemeClr val="accent4">
                    <a:shade val="50000"/>
                    <a:shade val="90000"/>
                  </a:schemeClr>
                </a:solidFill>
                <a:prstDash val="solid"/>
                <a:round/>
              </a:ln>
              <a:effectLst/>
            </c:spPr>
            <c:extLst>
              <c:ext xmlns:c16="http://schemas.microsoft.com/office/drawing/2014/chart" uri="{C3380CC4-5D6E-409C-BE32-E72D297353CC}">
                <c16:uniqueId val="{00000003-7733-4CA7-A64A-273B0F10A52C}"/>
              </c:ext>
            </c:extLst>
          </c:dPt>
          <c:dPt>
            <c:idx val="2"/>
            <c:bubble3D val="0"/>
            <c:spPr>
              <a:solidFill>
                <a:schemeClr val="accent6"/>
              </a:solidFill>
              <a:ln w="9525" cap="rnd" cmpd="sng" algn="ctr">
                <a:solidFill>
                  <a:schemeClr val="accent6">
                    <a:shade val="50000"/>
                    <a:shade val="90000"/>
                  </a:schemeClr>
                </a:solidFill>
                <a:prstDash val="solid"/>
                <a:round/>
              </a:ln>
              <a:effectLst/>
            </c:spPr>
            <c:extLst>
              <c:ext xmlns:c16="http://schemas.microsoft.com/office/drawing/2014/chart" uri="{C3380CC4-5D6E-409C-BE32-E72D297353CC}">
                <c16:uniqueId val="{00000005-7733-4CA7-A64A-273B0F10A52C}"/>
              </c:ext>
            </c:extLst>
          </c:dPt>
          <c:dPt>
            <c:idx val="3"/>
            <c:bubble3D val="0"/>
            <c:spPr>
              <a:solidFill>
                <a:schemeClr val="accent2">
                  <a:lumMod val="60000"/>
                </a:schemeClr>
              </a:solidFill>
              <a:ln w="9525" cap="rnd" cmpd="sng" algn="ctr">
                <a:solidFill>
                  <a:schemeClr val="accent2">
                    <a:lumMod val="60000"/>
                    <a:shade val="50000"/>
                    <a:shade val="90000"/>
                  </a:schemeClr>
                </a:solidFill>
                <a:prstDash val="solid"/>
                <a:round/>
              </a:ln>
              <a:effectLst/>
            </c:spPr>
            <c:extLst>
              <c:ext xmlns:c16="http://schemas.microsoft.com/office/drawing/2014/chart" uri="{C3380CC4-5D6E-409C-BE32-E72D297353CC}">
                <c16:uniqueId val="{00000007-7733-4CA7-A64A-273B0F10A52C}"/>
              </c:ext>
            </c:extLst>
          </c:dPt>
          <c:dPt>
            <c:idx val="4"/>
            <c:bubble3D val="0"/>
            <c:spPr>
              <a:solidFill>
                <a:schemeClr val="accent4">
                  <a:lumMod val="60000"/>
                </a:schemeClr>
              </a:solidFill>
              <a:ln w="9525" cap="rnd" cmpd="sng" algn="ctr">
                <a:solidFill>
                  <a:schemeClr val="accent4">
                    <a:lumMod val="60000"/>
                    <a:shade val="50000"/>
                    <a:shade val="90000"/>
                  </a:schemeClr>
                </a:solidFill>
                <a:prstDash val="solid"/>
                <a:round/>
              </a:ln>
              <a:effectLst/>
            </c:spPr>
            <c:extLst>
              <c:ext xmlns:c16="http://schemas.microsoft.com/office/drawing/2014/chart" uri="{C3380CC4-5D6E-409C-BE32-E72D297353CC}">
                <c16:uniqueId val="{00000009-7733-4CA7-A64A-273B0F10A52C}"/>
              </c:ext>
            </c:extLst>
          </c:dPt>
          <c:dPt>
            <c:idx val="5"/>
            <c:bubble3D val="0"/>
            <c:spPr>
              <a:solidFill>
                <a:schemeClr val="accent6">
                  <a:lumMod val="60000"/>
                </a:schemeClr>
              </a:solidFill>
              <a:ln w="9525" cap="rnd" cmpd="sng" algn="ctr">
                <a:solidFill>
                  <a:schemeClr val="accent6">
                    <a:lumMod val="60000"/>
                    <a:shade val="50000"/>
                    <a:shade val="90000"/>
                  </a:schemeClr>
                </a:solidFill>
                <a:prstDash val="solid"/>
                <a:round/>
              </a:ln>
              <a:effectLst/>
            </c:spPr>
            <c:extLst>
              <c:ext xmlns:c16="http://schemas.microsoft.com/office/drawing/2014/chart" uri="{C3380CC4-5D6E-409C-BE32-E72D297353CC}">
                <c16:uniqueId val="{0000000B-7733-4CA7-A64A-273B0F10A52C}"/>
              </c:ext>
            </c:extLst>
          </c:dPt>
          <c:dPt>
            <c:idx val="6"/>
            <c:bubble3D val="0"/>
            <c:spPr>
              <a:solidFill>
                <a:schemeClr val="accent2">
                  <a:lumMod val="80000"/>
                  <a:lumOff val="20000"/>
                </a:schemeClr>
              </a:solidFill>
              <a:ln w="9525" cap="rnd" cmpd="sng" algn="ctr">
                <a:solidFill>
                  <a:schemeClr val="accent2">
                    <a:lumMod val="80000"/>
                    <a:lumOff val="20000"/>
                    <a:shade val="50000"/>
                    <a:shade val="90000"/>
                  </a:schemeClr>
                </a:solidFill>
                <a:prstDash val="solid"/>
                <a:round/>
              </a:ln>
              <a:effectLst/>
            </c:spPr>
            <c:extLst>
              <c:ext xmlns:c16="http://schemas.microsoft.com/office/drawing/2014/chart" uri="{C3380CC4-5D6E-409C-BE32-E72D297353CC}">
                <c16:uniqueId val="{0000000D-7733-4CA7-A64A-273B0F10A52C}"/>
              </c:ext>
            </c:extLst>
          </c:dPt>
          <c:dLbls>
            <c:dLbl>
              <c:idx val="0"/>
              <c:layout>
                <c:manualLayout>
                  <c:x val="-0.13030303030303031"/>
                  <c:y val="-0.12472705617680142"/>
                </c:manualLayout>
              </c:layout>
              <c:spPr>
                <a:noFill/>
                <a:ln>
                  <a:noFill/>
                </a:ln>
                <a:effectLst/>
              </c:spPr>
              <c:txPr>
                <a:bodyPr rot="0" spcFirstLastPara="1" vertOverflow="ellipsis" vert="horz" wrap="square" lIns="38100" tIns="19050" rIns="38100" bIns="19050" anchor="ctr" anchorCtr="1">
                  <a:noAutofit/>
                </a:bodyPr>
                <a:lstStyle/>
                <a:p>
                  <a:pPr>
                    <a:defRPr sz="1200" b="0" i="0" u="none" strike="noStrike" kern="1200" baseline="0">
                      <a:solidFill>
                        <a:schemeClr val="dk1"/>
                      </a:solidFill>
                      <a:latin typeface="+mn-lt"/>
                      <a:ea typeface="+mn-ea"/>
                      <a:cs typeface="+mn-cs"/>
                    </a:defRPr>
                  </a:pPr>
                  <a:endParaRPr lang="en-US"/>
                </a:p>
              </c:txPr>
              <c:showLegendKey val="0"/>
              <c:showVal val="0"/>
              <c:showCatName val="0"/>
              <c:showSerName val="0"/>
              <c:showPercent val="1"/>
              <c:showBubbleSize val="0"/>
              <c:extLst>
                <c:ext xmlns:c15="http://schemas.microsoft.com/office/drawing/2012/chart" uri="{CE6537A1-D6FC-4f65-9D91-7224C49458BB}">
                  <c15:layout>
                    <c:manualLayout>
                      <c:w val="0.13030303030303031"/>
                      <c:h val="0.10224089635854341"/>
                    </c:manualLayout>
                  </c15:layout>
                </c:ext>
                <c:ext xmlns:c16="http://schemas.microsoft.com/office/drawing/2014/chart" uri="{C3380CC4-5D6E-409C-BE32-E72D297353CC}">
                  <c16:uniqueId val="{00000001-7733-4CA7-A64A-273B0F10A52C}"/>
                </c:ext>
              </c:extLst>
            </c:dLbl>
            <c:dLbl>
              <c:idx val="1"/>
              <c:layout>
                <c:manualLayout>
                  <c:x val="0.13333333333333333"/>
                  <c:y val="5.5340655947418341E-2"/>
                </c:manualLayout>
              </c:layout>
              <c:tx>
                <c:rich>
                  <a:bodyPr rot="0" spcFirstLastPara="1" vertOverflow="ellipsis" vert="horz" wrap="square" lIns="38100" tIns="19050" rIns="38100" bIns="19050" anchor="ctr" anchorCtr="1">
                    <a:noAutofit/>
                  </a:bodyPr>
                  <a:lstStyle/>
                  <a:p>
                    <a:pPr>
                      <a:defRPr sz="1050" b="0" i="0" u="none" strike="noStrike" kern="1200" baseline="0">
                        <a:solidFill>
                          <a:schemeClr val="dk1"/>
                        </a:solidFill>
                        <a:latin typeface="+mn-lt"/>
                        <a:ea typeface="+mn-ea"/>
                        <a:cs typeface="+mn-cs"/>
                      </a:defRPr>
                    </a:pPr>
                    <a:fld id="{DE11F534-50C7-4535-93DE-6FE8D164EA3A}" type="PERCENTAGE">
                      <a:rPr lang="en-US" sz="1200"/>
                      <a:pPr>
                        <a:defRPr sz="1050"/>
                      </a:pPr>
                      <a:t>[PERCENTAGE]</a:t>
                    </a:fld>
                    <a:endParaRPr lang="en-US"/>
                  </a:p>
                </c:rich>
              </c:tx>
              <c:spPr>
                <a:noFill/>
                <a:ln>
                  <a:noFill/>
                </a:ln>
                <a:effectLst/>
              </c:spPr>
              <c:txPr>
                <a:bodyPr rot="0" spcFirstLastPara="1" vertOverflow="ellipsis" vert="horz" wrap="square" lIns="38100" tIns="19050" rIns="38100" bIns="19050" anchor="ctr" anchorCtr="1">
                  <a:noAutofit/>
                </a:bodyPr>
                <a:lstStyle/>
                <a:p>
                  <a:pPr>
                    <a:defRPr sz="1050" b="0" i="0" u="none" strike="noStrike" kern="1200" baseline="0">
                      <a:solidFill>
                        <a:schemeClr val="dk1"/>
                      </a:solidFill>
                      <a:latin typeface="+mn-lt"/>
                      <a:ea typeface="+mn-ea"/>
                      <a:cs typeface="+mn-cs"/>
                    </a:defRPr>
                  </a:pPr>
                  <a:endParaRPr lang="en-US"/>
                </a:p>
              </c:txPr>
              <c:showLegendKey val="0"/>
              <c:showVal val="0"/>
              <c:showCatName val="0"/>
              <c:showSerName val="0"/>
              <c:showPercent val="1"/>
              <c:showBubbleSize val="0"/>
              <c:extLst>
                <c:ext xmlns:c15="http://schemas.microsoft.com/office/drawing/2012/chart" uri="{CE6537A1-D6FC-4f65-9D91-7224C49458BB}">
                  <c15:layout>
                    <c:manualLayout>
                      <c:w val="0.12348484848484849"/>
                      <c:h val="7.7030812324929976E-2"/>
                    </c:manualLayout>
                  </c15:layout>
                  <c15:dlblFieldTable/>
                  <c15:showDataLabelsRange val="0"/>
                </c:ext>
                <c:ext xmlns:c16="http://schemas.microsoft.com/office/drawing/2014/chart" uri="{C3380CC4-5D6E-409C-BE32-E72D297353CC}">
                  <c16:uniqueId val="{00000003-7733-4CA7-A64A-273B0F10A52C}"/>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dk1"/>
                    </a:solidFill>
                    <a:latin typeface="+mn-lt"/>
                    <a:ea typeface="+mn-ea"/>
                    <a:cs typeface="+mn-cs"/>
                  </a:defRPr>
                </a:pPr>
                <a:endParaRPr lang="en-US"/>
              </a:p>
            </c:txPr>
            <c:showLegendKey val="0"/>
            <c:showVal val="0"/>
            <c:showCatName val="0"/>
            <c:showSerName val="0"/>
            <c:showPercent val="1"/>
            <c:showBubbleSize val="0"/>
            <c:showLeaderLines val="1"/>
            <c:leaderLines>
              <c:spPr>
                <a:ln w="9525" cap="rnd" cmpd="sng" algn="ctr">
                  <a:solidFill>
                    <a:schemeClr val="dk1">
                      <a:shade val="90000"/>
                    </a:schemeClr>
                  </a:solidFill>
                  <a:prstDash val="solid"/>
                  <a:round/>
                </a:ln>
                <a:effectLst/>
              </c:spPr>
            </c:leaderLines>
            <c:extLst>
              <c:ext xmlns:c15="http://schemas.microsoft.com/office/drawing/2012/chart" uri="{CE6537A1-D6FC-4f65-9D91-7224C49458BB}"/>
            </c:extLst>
          </c:dLbls>
          <c:cat>
            <c:strRef>
              <c:f>(Expenses!$B$5,Expenses!$B$12,Expenses!$B$20,Expenses!$B$26,Expenses!$B$33,Expenses!$B$40,Expenses!$B$48)</c:f>
              <c:strCache>
                <c:ptCount val="2"/>
                <c:pt idx="0">
                  <c:v>70% benefitting Low to mod</c:v>
                </c:pt>
                <c:pt idx="1">
                  <c:v>30%  benefitting all others</c:v>
                </c:pt>
              </c:strCache>
            </c:strRef>
          </c:cat>
          <c:val>
            <c:numRef>
              <c:f>(Expenses!$D$10,Expenses!$D$18,Expenses!$D$24,Expenses!$D$31,Expenses!$D$38,Expenses!$D$46,Expenses!$D$51)</c:f>
              <c:numCache>
                <c:formatCode>"$"#,##0.00_);[Red]\("$"#,##0.00\)</c:formatCode>
                <c:ptCount val="7"/>
                <c:pt idx="0">
                  <c:v>169878800</c:v>
                </c:pt>
                <c:pt idx="1">
                  <c:v>72805200</c:v>
                </c:pt>
              </c:numCache>
            </c:numRef>
          </c:val>
          <c:extLst>
            <c:ext xmlns:c16="http://schemas.microsoft.com/office/drawing/2014/chart" uri="{C3380CC4-5D6E-409C-BE32-E72D297353CC}">
              <c16:uniqueId val="{0000000E-7733-4CA7-A64A-273B0F10A52C}"/>
            </c:ext>
          </c:extLst>
        </c:ser>
        <c:dLbls>
          <c:showLegendKey val="0"/>
          <c:showVal val="0"/>
          <c:showCatName val="0"/>
          <c:showSerName val="0"/>
          <c:showPercent val="1"/>
          <c:showBubbleSize val="0"/>
          <c:showLeaderLines val="1"/>
        </c:dLbls>
        <c:firstSliceAng val="0"/>
      </c:pieChart>
      <c:spPr>
        <a:noFill/>
        <a:ln>
          <a:noFill/>
        </a:ln>
        <a:effectLst/>
      </c:spPr>
    </c:plotArea>
    <c:legend>
      <c:legendPos val="r"/>
      <c:legendEntry>
        <c:idx val="2"/>
        <c:delete val="1"/>
      </c:legendEntry>
      <c:legendEntry>
        <c:idx val="3"/>
        <c:delete val="1"/>
      </c:legendEntry>
      <c:legendEntry>
        <c:idx val="4"/>
        <c:delete val="1"/>
      </c:legendEntry>
      <c:legendEntry>
        <c:idx val="5"/>
        <c:delete val="1"/>
      </c:legendEntry>
      <c:legendEntry>
        <c:idx val="6"/>
        <c:delete val="1"/>
      </c:legendEntry>
      <c:layout>
        <c:manualLayout>
          <c:xMode val="edge"/>
          <c:yMode val="edge"/>
          <c:x val="6.3656167979002629E-2"/>
          <c:y val="0.29319001439352371"/>
          <c:w val="0.92640762634640994"/>
          <c:h val="0.17912314948902824"/>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dk1"/>
              </a:solidFill>
              <a:latin typeface="+mn-lt"/>
              <a:ea typeface="+mn-ea"/>
              <a:cs typeface="+mn-cs"/>
            </a:defRPr>
          </a:pPr>
          <a:endParaRPr lang="en-US"/>
        </a:p>
      </c:txPr>
    </c:legend>
    <c:plotVisOnly val="1"/>
    <c:dispBlanksAs val="gap"/>
    <c:showDLblsOverMax val="0"/>
  </c:chart>
  <c:spPr>
    <a:solidFill>
      <a:schemeClr val="lt1"/>
    </a:solidFill>
    <a:ln w="9525" cap="rnd" cmpd="sng" algn="ctr">
      <a:noFill/>
      <a:prstDash val="solid"/>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134">
  <cs:axisTitle>
    <cs:lnRef idx="0"/>
    <cs:fillRef idx="0"/>
    <cs:effectRef idx="0"/>
    <cs:fontRef idx="minor">
      <a:schemeClr val="dk1"/>
    </cs:fontRef>
    <cs:defRPr sz="1000" b="1" kern="1200"/>
  </cs:axisTitle>
  <cs:categoryAxis>
    <cs:lnRef idx="1">
      <a:schemeClr val="dk1">
        <a:tint val="75000"/>
      </a:schemeClr>
    </cs:lnRef>
    <cs:fillRef idx="0"/>
    <cs:effectRef idx="0"/>
    <cs:fontRef idx="minor">
      <a:schemeClr val="dk1"/>
    </cs:fontRef>
    <cs:spPr>
      <a:ln>
        <a:round/>
      </a:ln>
    </cs:spPr>
    <cs:defRPr sz="1000" kern="1200"/>
  </cs:categoryAxis>
  <cs:chartArea>
    <cs:lnRef idx="1">
      <a:schemeClr val="dk1">
        <a:tint val="75000"/>
      </a:schemeClr>
    </cs:lnRef>
    <cs:fillRef idx="1">
      <a:schemeClr val="lt1"/>
    </cs:fillRef>
    <cs:effectRef idx="0"/>
    <cs:fontRef idx="minor">
      <a:schemeClr val="dk1"/>
    </cs:fontRef>
    <cs:spPr>
      <a:ln>
        <a:round/>
      </a:ln>
    </cs:spPr>
    <cs:defRPr sz="1000" kern="1200"/>
  </cs:chartArea>
  <cs:dataLabel>
    <cs:lnRef idx="0"/>
    <cs:fillRef idx="0"/>
    <cs:effectRef idx="0"/>
    <cs:fontRef idx="minor">
      <a:schemeClr val="dk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1">
      <cs:styleClr val="auto">
        <a:shade val="50000"/>
      </cs:styleClr>
    </cs:lnRef>
    <cs:fillRef idx="1">
      <cs:styleClr val="auto"/>
    </cs:fillRef>
    <cs:effectRef idx="0"/>
    <cs:fontRef idx="minor">
      <a:schemeClr val="dk1"/>
    </cs:fontRef>
    <cs:spPr>
      <a:ln>
        <a:round/>
      </a:ln>
    </cs:spPr>
  </cs:dataPoint>
  <cs:dataPoint3D>
    <cs:lnRef idx="1">
      <cs:styleClr val="auto">
        <a:shade val="50000"/>
      </cs:styleClr>
    </cs:lnRef>
    <cs:fillRef idx="1">
      <cs:styleClr val="auto"/>
    </cs:fillRef>
    <cs:effectRef idx="0"/>
    <cs:fontRef idx="minor">
      <a:schemeClr val="dk1"/>
    </cs:fontRef>
    <cs:spPr>
      <a:ln>
        <a:round/>
      </a:ln>
    </cs:spPr>
  </cs:dataPoint3D>
  <cs:dataPointLine>
    <cs:lnRef idx="1">
      <cs:styleClr val="auto"/>
    </cs:lnRef>
    <cs:lineWidthScale>5</cs:lineWidthScale>
    <cs:fillRef idx="0"/>
    <cs:effectRef idx="0"/>
    <cs:fontRef idx="minor">
      <a:schemeClr val="dk1"/>
    </cs:fontRef>
    <cs:spPr>
      <a:ln cap="rnd">
        <a:round/>
      </a:ln>
    </cs:spPr>
  </cs:dataPointLine>
  <cs:dataPointMarker>
    <cs:lnRef idx="1">
      <cs:styleClr val="auto"/>
    </cs:lnRef>
    <cs:fillRef idx="1">
      <cs:styleClr val="auto"/>
    </cs:fillRef>
    <cs:effectRef idx="0"/>
    <cs:fontRef idx="minor">
      <a:schemeClr val="dk1"/>
    </cs:fontRef>
    <cs:spPr>
      <a:ln>
        <a:round/>
      </a:ln>
    </cs:spPr>
  </cs:dataPointMarker>
  <cs:dataPointMarkerLayout/>
  <cs:dataPointWireframe>
    <cs:lnRef idx="1">
      <cs:styleClr val="auto"/>
    </cs:lnRef>
    <cs:fillRef idx="0"/>
    <cs:effectRef idx="0"/>
    <cs:fontRef idx="minor">
      <a:schemeClr val="dk1"/>
    </cs:fontRef>
    <cs:spPr>
      <a:ln>
        <a:round/>
      </a:ln>
    </cs:spPr>
  </cs:dataPointWireframe>
  <cs:dataTable>
    <cs:lnRef idx="1">
      <a:schemeClr val="dk1">
        <a:tint val="75000"/>
      </a:schemeClr>
    </cs:lnRef>
    <cs:fillRef idx="0"/>
    <cs:effectRef idx="0"/>
    <cs:fontRef idx="minor">
      <a:schemeClr val="dk1"/>
    </cs:fontRef>
    <cs:spPr>
      <a:ln>
        <a:round/>
      </a:ln>
    </cs:spPr>
    <cs:defRPr sz="1000" kern="1200"/>
  </cs:dataTable>
  <cs:downBar>
    <cs:lnRef idx="1">
      <a:schemeClr val="dk1"/>
    </cs:lnRef>
    <cs:fillRef idx="1">
      <a:schemeClr val="dk1">
        <a:tint val="95000"/>
      </a:schemeClr>
    </cs:fillRef>
    <cs:effectRef idx="0"/>
    <cs:fontRef idx="minor">
      <a:schemeClr val="dk1"/>
    </cs:fontRef>
    <cs:spPr>
      <a:ln>
        <a:round/>
      </a:ln>
    </cs:spPr>
  </cs:downBar>
  <cs:dropLine>
    <cs:lnRef idx="1">
      <a:schemeClr val="dk1"/>
    </cs:lnRef>
    <cs:fillRef idx="0"/>
    <cs:effectRef idx="0"/>
    <cs:fontRef idx="minor">
      <a:schemeClr val="dk1"/>
    </cs:fontRef>
    <cs:spPr>
      <a:ln>
        <a:round/>
      </a:ln>
    </cs:spPr>
  </cs:dropLine>
  <cs:errorBar>
    <cs:lnRef idx="1">
      <a:schemeClr val="dk1"/>
    </cs:lnRef>
    <cs:fillRef idx="1">
      <a:schemeClr val="dk1"/>
    </cs:fillRef>
    <cs:effectRef idx="0"/>
    <cs:fontRef idx="minor">
      <a:schemeClr val="dk1"/>
    </cs:fontRef>
    <cs:spPr>
      <a:ln>
        <a:round/>
      </a:ln>
    </cs:spPr>
  </cs:errorBar>
  <cs:floor>
    <cs:lnRef idx="1">
      <a:schemeClr val="dk1">
        <a:tint val="75000"/>
      </a:schemeClr>
    </cs:lnRef>
    <cs:fillRef idx="1">
      <a:schemeClr val="dk1">
        <a:tint val="20000"/>
      </a:schemeClr>
    </cs:fillRef>
    <cs:effectRef idx="0"/>
    <cs:fontRef idx="minor">
      <a:schemeClr val="dk1"/>
    </cs:fontRef>
    <cs:spPr>
      <a:ln>
        <a:round/>
      </a:ln>
    </cs:spPr>
  </cs:floor>
  <cs:gridlineMajor>
    <cs:lnRef idx="1">
      <a:schemeClr val="dk1">
        <a:tint val="75000"/>
      </a:schemeClr>
    </cs:lnRef>
    <cs:fillRef idx="0"/>
    <cs:effectRef idx="0"/>
    <cs:fontRef idx="minor">
      <a:schemeClr val="dk1"/>
    </cs:fontRef>
    <cs:spPr>
      <a:ln>
        <a:round/>
      </a:ln>
    </cs:spPr>
  </cs:gridlineMajor>
  <cs:gridlineMinor>
    <cs:lnRef idx="1">
      <a:schemeClr val="dk1">
        <a:tint val="50000"/>
      </a:schemeClr>
    </cs:lnRef>
    <cs:fillRef idx="0"/>
    <cs:effectRef idx="0"/>
    <cs:fontRef idx="minor">
      <a:schemeClr val="dk1"/>
    </cs:fontRef>
    <cs:spPr>
      <a:ln>
        <a:round/>
      </a:ln>
    </cs:spPr>
  </cs:gridlineMinor>
  <cs:hiLoLine>
    <cs:lnRef idx="1">
      <a:schemeClr val="dk1"/>
    </cs:lnRef>
    <cs:fillRef idx="0"/>
    <cs:effectRef idx="0"/>
    <cs:fontRef idx="minor">
      <a:schemeClr val="dk1"/>
    </cs:fontRef>
    <cs:spPr>
      <a:ln>
        <a:round/>
      </a:ln>
    </cs:spPr>
  </cs:hiLoLine>
  <cs:leaderLine>
    <cs:lnRef idx="1">
      <a:schemeClr val="dk1"/>
    </cs:lnRef>
    <cs:fillRef idx="0"/>
    <cs:effectRef idx="0"/>
    <cs:fontRef idx="minor">
      <a:schemeClr val="dk1"/>
    </cs:fontRef>
    <cs:spPr>
      <a:ln>
        <a:round/>
      </a:ln>
    </cs:spPr>
  </cs:leaderLine>
  <cs:legend>
    <cs:lnRef idx="0"/>
    <cs:fillRef idx="0"/>
    <cs:effectRef idx="0"/>
    <cs:fontRef idx="minor">
      <a:schemeClr val="dk1"/>
    </cs:fontRef>
    <cs:defRPr sz="1000" kern="1200"/>
  </cs:legend>
  <cs:plotArea>
    <cs:lnRef idx="0"/>
    <cs:fillRef idx="1">
      <a:schemeClr val="dk1">
        <a:tint val="20000"/>
      </a:schemeClr>
    </cs:fillRef>
    <cs:effectRef idx="0"/>
    <cs:fontRef idx="minor">
      <a:schemeClr val="dk1"/>
    </cs:fontRef>
  </cs:plotArea>
  <cs:plotArea3D>
    <cs:lnRef idx="0"/>
    <cs:fillRef idx="0"/>
    <cs:effectRef idx="0"/>
    <cs:fontRef idx="minor">
      <a:schemeClr val="dk1"/>
    </cs:fontRef>
  </cs:plotArea3D>
  <cs:seriesAxis>
    <cs:lnRef idx="1">
      <a:schemeClr val="dk1">
        <a:tint val="75000"/>
      </a:schemeClr>
    </cs:lnRef>
    <cs:fillRef idx="0"/>
    <cs:effectRef idx="0"/>
    <cs:fontRef idx="minor">
      <a:schemeClr val="dk1"/>
    </cs:fontRef>
    <cs:spPr>
      <a:ln>
        <a:round/>
      </a:ln>
    </cs:spPr>
    <cs:defRPr sz="1000" kern="1200"/>
  </cs:seriesAxis>
  <cs:seriesLine>
    <cs:lnRef idx="1">
      <a:schemeClr val="dk1"/>
    </cs:lnRef>
    <cs:fillRef idx="0"/>
    <cs:effectRef idx="0"/>
    <cs:fontRef idx="minor">
      <a:schemeClr val="dk1"/>
    </cs:fontRef>
    <cs:spPr>
      <a:ln>
        <a:round/>
      </a:ln>
    </cs:spPr>
  </cs:seriesLine>
  <cs:title>
    <cs:lnRef idx="0"/>
    <cs:fillRef idx="0"/>
    <cs:effectRef idx="0"/>
    <cs:fontRef idx="minor">
      <a:schemeClr val="dk1"/>
    </cs:fontRef>
    <cs:defRPr sz="1800" b="1" kern="1200"/>
  </cs:title>
  <cs:trendline>
    <cs:lnRef idx="1">
      <a:schemeClr val="dk1"/>
    </cs:lnRef>
    <cs:fillRef idx="0"/>
    <cs:effectRef idx="0"/>
    <cs:fontRef idx="minor">
      <a:schemeClr val="dk1"/>
    </cs:fontRef>
    <cs:spPr>
      <a:ln cap="rnd">
        <a:round/>
      </a:ln>
    </cs:spPr>
  </cs:trendline>
  <cs:trendlineLabel>
    <cs:lnRef idx="0"/>
    <cs:fillRef idx="0"/>
    <cs:effectRef idx="0"/>
    <cs:fontRef idx="minor">
      <a:schemeClr val="dk1"/>
    </cs:fontRef>
    <cs:defRPr sz="1000" kern="1200"/>
  </cs:trendlineLabel>
  <cs:upBar>
    <cs:lnRef idx="1">
      <a:schemeClr val="dk1"/>
    </cs:lnRef>
    <cs:fillRef idx="1">
      <a:schemeClr val="lt1"/>
    </cs:fillRef>
    <cs:effectRef idx="0"/>
    <cs:fontRef idx="minor">
      <a:schemeClr val="dk1"/>
    </cs:fontRef>
    <cs:spPr>
      <a:ln>
        <a:round/>
      </a:ln>
    </cs:spPr>
  </cs:upBar>
  <cs:valueAxis>
    <cs:lnRef idx="1">
      <a:schemeClr val="dk1">
        <a:tint val="75000"/>
      </a:schemeClr>
    </cs:lnRef>
    <cs:fillRef idx="0"/>
    <cs:effectRef idx="0"/>
    <cs:fontRef idx="minor">
      <a:schemeClr val="dk1"/>
    </cs:fontRef>
    <cs:spPr>
      <a:ln>
        <a:round/>
      </a:ln>
    </cs:spPr>
    <cs:defRPr sz="1000" kern="1200"/>
  </cs:valueAxis>
  <cs:wall>
    <cs:lnRef idx="0"/>
    <cs:fillRef idx="1">
      <a:schemeClr val="dk1">
        <a:tint val="20000"/>
      </a:schemeClr>
    </cs:fillRef>
    <cs:effectRef idx="0"/>
    <cs:fontRef idx="minor">
      <a:schemeClr val="dk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71BD4573-58E7-4156-A133-2731F5F8D1A6}" type="datetimeFigureOut">
              <a:rPr lang="en-US" smtClean="0"/>
              <a:t>1/26/21</a:t>
            </a:fld>
            <a:endParaRPr lang="en-US" dirty="0"/>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893B0CF2-7F87-4E02-A248-870047730F99}" type="slidenum">
              <a:rPr lang="en-US" smtClean="0"/>
              <a:t>‹#›</a:t>
            </a:fld>
            <a:endParaRPr lang="en-US" dirty="0"/>
          </a:p>
        </p:txBody>
      </p:sp>
    </p:spTree>
    <p:extLst>
      <p:ext uri="{BB962C8B-B14F-4D97-AF65-F5344CB8AC3E}">
        <p14:creationId xmlns:p14="http://schemas.microsoft.com/office/powerpoint/2010/main" val="36149813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3B0CF2-7F87-4E02-A248-870047730F99}" type="slidenum">
              <a:rPr lang="en-US" smtClean="0"/>
              <a:t>1</a:t>
            </a:fld>
            <a:endParaRPr lang="en-US" dirty="0"/>
          </a:p>
        </p:txBody>
      </p:sp>
    </p:spTree>
    <p:extLst>
      <p:ext uri="{BB962C8B-B14F-4D97-AF65-F5344CB8AC3E}">
        <p14:creationId xmlns:p14="http://schemas.microsoft.com/office/powerpoint/2010/main" val="14951338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VI" dirty="0"/>
          </a:p>
        </p:txBody>
      </p:sp>
      <p:sp>
        <p:nvSpPr>
          <p:cNvPr id="4" name="Slide Number Placeholder 3"/>
          <p:cNvSpPr>
            <a:spLocks noGrp="1"/>
          </p:cNvSpPr>
          <p:nvPr>
            <p:ph type="sldNum" sz="quarter" idx="5"/>
          </p:nvPr>
        </p:nvSpPr>
        <p:spPr/>
        <p:txBody>
          <a:bodyPr/>
          <a:lstStyle/>
          <a:p>
            <a:fld id="{893B0CF2-7F87-4E02-A248-870047730F99}" type="slidenum">
              <a:rPr lang="en-US" smtClean="0"/>
              <a:t>22</a:t>
            </a:fld>
            <a:endParaRPr lang="en-US" dirty="0"/>
          </a:p>
        </p:txBody>
      </p:sp>
    </p:spTree>
    <p:extLst>
      <p:ext uri="{BB962C8B-B14F-4D97-AF65-F5344CB8AC3E}">
        <p14:creationId xmlns:p14="http://schemas.microsoft.com/office/powerpoint/2010/main" val="15083710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93B0CF2-7F87-4E02-A248-870047730F99}" type="slidenum">
              <a:rPr lang="en-US" smtClean="0"/>
              <a:t>23</a:t>
            </a:fld>
            <a:endParaRPr lang="en-US" dirty="0"/>
          </a:p>
        </p:txBody>
      </p:sp>
    </p:spTree>
    <p:extLst>
      <p:ext uri="{BB962C8B-B14F-4D97-AF65-F5344CB8AC3E}">
        <p14:creationId xmlns:p14="http://schemas.microsoft.com/office/powerpoint/2010/main" val="22040459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t>Activity Delivery Cost (cost to undertake the project, staff time, advertisement </a:t>
            </a:r>
          </a:p>
          <a:p>
            <a:pPr marL="0" indent="0">
              <a:buNone/>
            </a:pPr>
            <a:r>
              <a:rPr lang="en-US" sz="1200" dirty="0"/>
              <a:t>Administrative Cost</a:t>
            </a:r>
          </a:p>
          <a:p>
            <a:pPr marL="0" indent="0">
              <a:buNone/>
            </a:pPr>
            <a:r>
              <a:rPr lang="en-US" sz="1200" dirty="0"/>
              <a:t>	general staff time (based upon budget approval)</a:t>
            </a:r>
          </a:p>
          <a:p>
            <a:endParaRPr lang="en-US" dirty="0"/>
          </a:p>
          <a:p>
            <a:endParaRPr lang="en-US" dirty="0"/>
          </a:p>
          <a:p>
            <a:pPr marL="38100" indent="0">
              <a:buFont typeface="Wingdings 2"/>
              <a:buNone/>
            </a:pPr>
            <a:r>
              <a:rPr lang="en-US" sz="1200" dirty="0"/>
              <a:t>Are the activities eligible for funding?</a:t>
            </a:r>
          </a:p>
          <a:p>
            <a:pPr marL="38100" indent="0">
              <a:buFont typeface="Wingdings 2"/>
              <a:buNone/>
            </a:pPr>
            <a:r>
              <a:rPr lang="en-US" sz="1200" dirty="0"/>
              <a:t>Is it tied to the disaster</a:t>
            </a:r>
          </a:p>
          <a:p>
            <a:pPr marL="38100" indent="0">
              <a:buFont typeface="Wingdings 2"/>
              <a:buNone/>
            </a:pPr>
            <a:r>
              <a:rPr lang="en-US" sz="1200" dirty="0"/>
              <a:t>Included in the Action Plan</a:t>
            </a:r>
          </a:p>
          <a:p>
            <a:pPr marL="38100" indent="0">
              <a:buFont typeface="Wingdings 2"/>
              <a:buNone/>
            </a:pPr>
            <a:r>
              <a:rPr lang="en-US" sz="1200" dirty="0"/>
              <a:t>Does it meet a National Objective</a:t>
            </a:r>
          </a:p>
          <a:p>
            <a:pPr marL="38100" indent="0">
              <a:buFont typeface="Wingdings 2"/>
              <a:buNone/>
            </a:pPr>
            <a:r>
              <a:rPr lang="en-US" sz="1200" dirty="0"/>
              <a:t>Does the activity adequately address an established unmet need in the community? </a:t>
            </a:r>
          </a:p>
          <a:p>
            <a:pPr marL="38100" indent="0">
              <a:buFont typeface="Wingdings 2"/>
              <a:buNone/>
            </a:pPr>
            <a:r>
              <a:rPr lang="en-US" sz="1200" dirty="0"/>
              <a:t>Has the prospective subrecipient identified all the major tasks that will be involved in carrying out the activity? </a:t>
            </a:r>
          </a:p>
          <a:p>
            <a:pPr marL="38100" indent="0">
              <a:buFont typeface="Wingdings 2"/>
              <a:buNone/>
            </a:pPr>
            <a:r>
              <a:rPr lang="en-US" sz="1200" dirty="0"/>
              <a:t> Are there any stumbling blocks to halt implementation?</a:t>
            </a:r>
          </a:p>
          <a:p>
            <a:endParaRPr lang="en-VI" dirty="0"/>
          </a:p>
        </p:txBody>
      </p:sp>
      <p:sp>
        <p:nvSpPr>
          <p:cNvPr id="4" name="Slide Number Placeholder 3"/>
          <p:cNvSpPr>
            <a:spLocks noGrp="1"/>
          </p:cNvSpPr>
          <p:nvPr>
            <p:ph type="sldNum" sz="quarter" idx="5"/>
          </p:nvPr>
        </p:nvSpPr>
        <p:spPr/>
        <p:txBody>
          <a:bodyPr/>
          <a:lstStyle/>
          <a:p>
            <a:fld id="{893B0CF2-7F87-4E02-A248-870047730F99}" type="slidenum">
              <a:rPr lang="en-US" smtClean="0"/>
              <a:t>24</a:t>
            </a:fld>
            <a:endParaRPr lang="en-US" dirty="0"/>
          </a:p>
        </p:txBody>
      </p:sp>
    </p:spTree>
    <p:extLst>
      <p:ext uri="{BB962C8B-B14F-4D97-AF65-F5344CB8AC3E}">
        <p14:creationId xmlns:p14="http://schemas.microsoft.com/office/powerpoint/2010/main" val="11332778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2" name="Slide Image Placeholder 1"/>
          <p:cNvSpPr>
            <a:spLocks noGrp="1" noRot="1" noChangeAspect="1"/>
          </p:cNvSpPr>
          <p:nvPr>
            <p:ph type="sldImg"/>
          </p:nvPr>
        </p:nvSpPr>
        <p:spPr>
          <a:effectLst/>
        </p:spPr>
      </p:sp>
      <p:sp>
        <p:nvSpPr>
          <p:cNvPr id="3" name="Notes Placeholder 2"/>
          <p:cNvSpPr>
            <a:spLocks noGrp="1"/>
          </p:cNvSpPr>
          <p:nvPr>
            <p:ph type="body" idx="1"/>
          </p:nvPr>
        </p:nvSpPr>
        <p:spPr>
          <a:effectLst/>
        </p:spPr>
        <p:txBody>
          <a:bodyPr/>
          <a:lstStyle/>
          <a:p>
            <a:pPr rtl="0"/>
            <a:r>
              <a:rPr lang="es-ES" sz="1800" b="0" i="0" u="none" strike="noStrike">
                <a:effectLst/>
                <a:highlight>
                  <a:srgbClr val="000000">
                    <a:alpha val="0"/>
                  </a:srgbClr>
                </a:highlight>
                <a:latin typeface="Calibri"/>
              </a:rPr>
              <a:t>Dennis</a:t>
            </a:r>
          </a:p>
        </p:txBody>
      </p:sp>
      <p:sp>
        <p:nvSpPr>
          <p:cNvPr id="4" name="Slide Number Placeholder 3"/>
          <p:cNvSpPr>
            <a:spLocks noGrp="1"/>
          </p:cNvSpPr>
          <p:nvPr>
            <p:ph type="sldNum" sz="quarter" idx="10"/>
          </p:nvPr>
        </p:nvSpPr>
        <p:spPr>
          <a:effectLst/>
        </p:spPr>
        <p:txBody>
          <a:bodyPr/>
          <a:lstStyle/>
          <a:p>
            <a:fld id="{893B0CF2-7F87-4E02-A248-870047730F99}" type="slidenum">
              <a:rPr lang="en-US" smtClean="0">
                <a:effectLst/>
              </a:rPr>
              <a:t>5</a:t>
            </a:fld>
            <a:endParaRPr lang="en-US">
              <a:effectLst/>
            </a:endParaRPr>
          </a:p>
        </p:txBody>
      </p:sp>
    </p:spTree>
    <p:extLst>
      <p:ext uri="{BB962C8B-B14F-4D97-AF65-F5344CB8AC3E}">
        <p14:creationId xmlns:p14="http://schemas.microsoft.com/office/powerpoint/2010/main" val="6200734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VI" dirty="0"/>
          </a:p>
        </p:txBody>
      </p:sp>
      <p:sp>
        <p:nvSpPr>
          <p:cNvPr id="4" name="Slide Number Placeholder 3"/>
          <p:cNvSpPr>
            <a:spLocks noGrp="1"/>
          </p:cNvSpPr>
          <p:nvPr>
            <p:ph type="sldNum" sz="quarter" idx="5"/>
          </p:nvPr>
        </p:nvSpPr>
        <p:spPr/>
        <p:txBody>
          <a:bodyPr/>
          <a:lstStyle/>
          <a:p>
            <a:fld id="{893B0CF2-7F87-4E02-A248-870047730F99}" type="slidenum">
              <a:rPr lang="en-US" smtClean="0"/>
              <a:t>6</a:t>
            </a:fld>
            <a:endParaRPr lang="en-US" dirty="0"/>
          </a:p>
        </p:txBody>
      </p:sp>
    </p:spTree>
    <p:extLst>
      <p:ext uri="{BB962C8B-B14F-4D97-AF65-F5344CB8AC3E}">
        <p14:creationId xmlns:p14="http://schemas.microsoft.com/office/powerpoint/2010/main" val="12386636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8100" indent="0">
              <a:buFont typeface="Wingdings 2"/>
              <a:buNone/>
            </a:pPr>
            <a:r>
              <a:rPr lang="en-US" sz="1200" dirty="0"/>
              <a:t>Big question ..</a:t>
            </a:r>
          </a:p>
          <a:p>
            <a:pPr marL="38100" indent="0">
              <a:buFont typeface="Wingdings 2"/>
              <a:buNone/>
            </a:pPr>
            <a:r>
              <a:rPr lang="en-US" sz="1200" dirty="0"/>
              <a:t>Does the organization have the capacity to complete the activity as proposed?</a:t>
            </a:r>
          </a:p>
          <a:p>
            <a:pPr marL="38100" indent="0">
              <a:buFont typeface="Wingdings 2"/>
              <a:buNone/>
            </a:pPr>
            <a:endParaRPr lang="en-US" sz="1200" dirty="0"/>
          </a:p>
          <a:p>
            <a:pPr marL="457200" indent="-381000" defTabSz="914400">
              <a:spcBef>
                <a:spcPts val="600"/>
              </a:spcBef>
              <a:buSzPct val="100000"/>
              <a:buFont typeface="Wingdings" panose="05000000000000000000" pitchFamily="2" charset="2"/>
              <a:buChar char="§"/>
              <a:defRPr/>
            </a:pPr>
            <a:r>
              <a:rPr lang="en-US" sz="2400" kern="0" dirty="0">
                <a:ea typeface="Roboto Condensed Light"/>
                <a:cs typeface="Roboto Condensed Light"/>
                <a:sym typeface="Roboto Condensed Light"/>
              </a:rPr>
              <a:t>Are the activities eligible for funding?</a:t>
            </a:r>
          </a:p>
          <a:p>
            <a:pPr marL="914400" lvl="1" indent="-381000">
              <a:spcBef>
                <a:spcPts val="600"/>
              </a:spcBef>
              <a:buSzPct val="100000"/>
              <a:buFont typeface="Wingdings" panose="05000000000000000000" pitchFamily="2" charset="2"/>
              <a:buChar char="§"/>
              <a:defRPr/>
            </a:pPr>
            <a:r>
              <a:rPr lang="en-US" sz="2400" kern="0" dirty="0">
                <a:ea typeface="Roboto Condensed Light"/>
                <a:cs typeface="Roboto Condensed Light"/>
                <a:sym typeface="Roboto Condensed Light"/>
              </a:rPr>
              <a:t>Is it tied to the disaster</a:t>
            </a:r>
          </a:p>
          <a:p>
            <a:pPr marL="914400" lvl="1" indent="-381000">
              <a:spcBef>
                <a:spcPts val="600"/>
              </a:spcBef>
              <a:buSzPct val="100000"/>
              <a:buFont typeface="Wingdings" panose="05000000000000000000" pitchFamily="2" charset="2"/>
              <a:buChar char="§"/>
              <a:defRPr/>
            </a:pPr>
            <a:r>
              <a:rPr lang="en-US" sz="2400" kern="0" dirty="0">
                <a:ea typeface="Roboto Condensed Light"/>
                <a:cs typeface="Roboto Condensed Light"/>
                <a:sym typeface="Roboto Condensed Light"/>
              </a:rPr>
              <a:t>Included in the Action Plan</a:t>
            </a:r>
          </a:p>
          <a:p>
            <a:pPr marL="914400" lvl="1" indent="-381000">
              <a:spcBef>
                <a:spcPts val="600"/>
              </a:spcBef>
              <a:buSzPct val="100000"/>
              <a:buFont typeface="Wingdings" panose="05000000000000000000" pitchFamily="2" charset="2"/>
              <a:buChar char="§"/>
              <a:defRPr/>
            </a:pPr>
            <a:r>
              <a:rPr lang="en-US" sz="2400" kern="0" dirty="0">
                <a:ea typeface="Roboto Condensed Light"/>
                <a:cs typeface="Roboto Condensed Light"/>
                <a:sym typeface="Roboto Condensed Light"/>
              </a:rPr>
              <a:t>Does it meet a National Objective</a:t>
            </a:r>
          </a:p>
          <a:p>
            <a:pPr marL="457200" indent="-381000" defTabSz="914400">
              <a:spcBef>
                <a:spcPts val="600"/>
              </a:spcBef>
              <a:buSzPct val="100000"/>
              <a:buFont typeface="Wingdings" panose="05000000000000000000" pitchFamily="2" charset="2"/>
              <a:buChar char="§"/>
              <a:defRPr/>
            </a:pPr>
            <a:r>
              <a:rPr lang="en-US" sz="2400" kern="0" dirty="0">
                <a:ea typeface="Roboto Condensed Light"/>
                <a:cs typeface="Roboto Condensed Light"/>
                <a:sym typeface="Roboto Condensed Light"/>
              </a:rPr>
              <a:t>Does the activity adequately address an established unmet need in the community? </a:t>
            </a:r>
          </a:p>
          <a:p>
            <a:pPr marL="457200" indent="-381000" defTabSz="914400">
              <a:spcBef>
                <a:spcPts val="600"/>
              </a:spcBef>
              <a:buSzPct val="100000"/>
              <a:buFont typeface="Wingdings" panose="05000000000000000000" pitchFamily="2" charset="2"/>
              <a:buChar char="§"/>
              <a:defRPr/>
            </a:pPr>
            <a:r>
              <a:rPr lang="en-US" sz="2400" kern="0" dirty="0">
                <a:ea typeface="Roboto Condensed Light"/>
                <a:cs typeface="Roboto Condensed Light"/>
                <a:sym typeface="Roboto Condensed Light"/>
              </a:rPr>
              <a:t>Has the prospective subrecipient identified all the major tasks that will be involved in carrying out the activity? </a:t>
            </a:r>
          </a:p>
          <a:p>
            <a:pPr marL="457200" indent="-381000" defTabSz="914400">
              <a:spcBef>
                <a:spcPts val="600"/>
              </a:spcBef>
              <a:buSzPct val="100000"/>
              <a:buFont typeface="Wingdings" panose="05000000000000000000" pitchFamily="2" charset="2"/>
              <a:buChar char="§"/>
              <a:defRPr/>
            </a:pPr>
            <a:r>
              <a:rPr lang="en-US" sz="2400" kern="0" dirty="0">
                <a:ea typeface="Roboto Condensed Light"/>
                <a:cs typeface="Roboto Condensed Light"/>
                <a:sym typeface="Roboto Condensed Light"/>
              </a:rPr>
              <a:t> Are there any stumbling blocks to halt implementation?</a:t>
            </a:r>
          </a:p>
          <a:p>
            <a:pPr marL="38100" indent="0">
              <a:buFont typeface="Wingdings 2"/>
              <a:buNone/>
            </a:pPr>
            <a:r>
              <a:rPr lang="en-US" sz="1200" dirty="0"/>
              <a:t> </a:t>
            </a:r>
          </a:p>
          <a:p>
            <a:pPr marL="38100" indent="0">
              <a:buFont typeface="Wingdings 2"/>
              <a:buNone/>
            </a:pPr>
            <a:endParaRPr lang="en-US" sz="1200" dirty="0"/>
          </a:p>
          <a:p>
            <a:pPr marL="38100" indent="0">
              <a:buFont typeface="Wingdings 2"/>
              <a:buNone/>
            </a:pPr>
            <a:endParaRPr lang="en-US" sz="1200" dirty="0"/>
          </a:p>
          <a:p>
            <a:pPr marL="38100" indent="0">
              <a:buFont typeface="Wingdings 2"/>
              <a:buNone/>
            </a:pPr>
            <a:endParaRPr lang="en-US" sz="1200" dirty="0"/>
          </a:p>
          <a:p>
            <a:endParaRPr lang="en-US" dirty="0"/>
          </a:p>
        </p:txBody>
      </p:sp>
      <p:sp>
        <p:nvSpPr>
          <p:cNvPr id="4" name="Slide Number Placeholder 3"/>
          <p:cNvSpPr>
            <a:spLocks noGrp="1"/>
          </p:cNvSpPr>
          <p:nvPr>
            <p:ph type="sldNum" sz="quarter" idx="5"/>
          </p:nvPr>
        </p:nvSpPr>
        <p:spPr/>
        <p:txBody>
          <a:bodyPr/>
          <a:lstStyle/>
          <a:p>
            <a:fld id="{893B0CF2-7F87-4E02-A248-870047730F99}" type="slidenum">
              <a:rPr lang="en-US" smtClean="0"/>
              <a:t>15</a:t>
            </a:fld>
            <a:endParaRPr lang="en-US" dirty="0"/>
          </a:p>
        </p:txBody>
      </p:sp>
    </p:spTree>
    <p:extLst>
      <p:ext uri="{BB962C8B-B14F-4D97-AF65-F5344CB8AC3E}">
        <p14:creationId xmlns:p14="http://schemas.microsoft.com/office/powerpoint/2010/main" val="20008092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t>Activity Delivery Cost (cost to undertake the project, staff time, advertisement </a:t>
            </a:r>
          </a:p>
          <a:p>
            <a:pPr marL="0" indent="0">
              <a:buNone/>
            </a:pPr>
            <a:r>
              <a:rPr lang="en-US" sz="1200" dirty="0"/>
              <a:t>Administrative Cost</a:t>
            </a:r>
          </a:p>
          <a:p>
            <a:pPr marL="0" indent="0">
              <a:buNone/>
            </a:pPr>
            <a:r>
              <a:rPr lang="en-US" sz="1200" dirty="0"/>
              <a:t>	general staff time (based upon budget approval)</a:t>
            </a:r>
          </a:p>
          <a:p>
            <a:endParaRPr lang="en-US" dirty="0"/>
          </a:p>
          <a:p>
            <a:endParaRPr lang="en-US" dirty="0"/>
          </a:p>
          <a:p>
            <a:pPr marL="38100" indent="0">
              <a:buFont typeface="Wingdings 2"/>
              <a:buNone/>
            </a:pPr>
            <a:r>
              <a:rPr lang="en-US" sz="1200" dirty="0"/>
              <a:t>Are the activities eligible for funding?</a:t>
            </a:r>
          </a:p>
          <a:p>
            <a:pPr marL="38100" indent="0">
              <a:buFont typeface="Wingdings 2"/>
              <a:buNone/>
            </a:pPr>
            <a:r>
              <a:rPr lang="en-US" sz="1200" dirty="0"/>
              <a:t>Is it tied to the disaster</a:t>
            </a:r>
          </a:p>
          <a:p>
            <a:pPr marL="38100" indent="0">
              <a:buFont typeface="Wingdings 2"/>
              <a:buNone/>
            </a:pPr>
            <a:r>
              <a:rPr lang="en-US" sz="1200" dirty="0"/>
              <a:t>Included in the Action Plan</a:t>
            </a:r>
          </a:p>
          <a:p>
            <a:pPr marL="38100" indent="0">
              <a:buFont typeface="Wingdings 2"/>
              <a:buNone/>
            </a:pPr>
            <a:r>
              <a:rPr lang="en-US" sz="1200" dirty="0"/>
              <a:t>Does it meet a National Objective</a:t>
            </a:r>
          </a:p>
          <a:p>
            <a:pPr marL="38100" indent="0">
              <a:buFont typeface="Wingdings 2"/>
              <a:buNone/>
            </a:pPr>
            <a:r>
              <a:rPr lang="en-US" sz="1200" dirty="0"/>
              <a:t>Does the activity adequately address an established unmet need in the community? </a:t>
            </a:r>
          </a:p>
          <a:p>
            <a:pPr marL="38100" indent="0">
              <a:buFont typeface="Wingdings 2"/>
              <a:buNone/>
            </a:pPr>
            <a:r>
              <a:rPr lang="en-US" sz="1200" dirty="0"/>
              <a:t>Has the prospective subrecipient identified all the major tasks that will be involved in carrying out the activity? </a:t>
            </a:r>
          </a:p>
          <a:p>
            <a:pPr marL="38100" indent="0">
              <a:buFont typeface="Wingdings 2"/>
              <a:buNone/>
            </a:pPr>
            <a:r>
              <a:rPr lang="en-US" sz="1200" dirty="0"/>
              <a:t> Are there any stumbling blocks to halt implementation?</a:t>
            </a:r>
          </a:p>
          <a:p>
            <a:endParaRPr lang="en-VI" dirty="0"/>
          </a:p>
        </p:txBody>
      </p:sp>
      <p:sp>
        <p:nvSpPr>
          <p:cNvPr id="4" name="Slide Number Placeholder 3"/>
          <p:cNvSpPr>
            <a:spLocks noGrp="1"/>
          </p:cNvSpPr>
          <p:nvPr>
            <p:ph type="sldNum" sz="quarter" idx="5"/>
          </p:nvPr>
        </p:nvSpPr>
        <p:spPr/>
        <p:txBody>
          <a:bodyPr/>
          <a:lstStyle/>
          <a:p>
            <a:fld id="{893B0CF2-7F87-4E02-A248-870047730F99}" type="slidenum">
              <a:rPr lang="en-US" smtClean="0"/>
              <a:t>16</a:t>
            </a:fld>
            <a:endParaRPr lang="en-US" dirty="0"/>
          </a:p>
        </p:txBody>
      </p:sp>
    </p:spTree>
    <p:extLst>
      <p:ext uri="{BB962C8B-B14F-4D97-AF65-F5344CB8AC3E}">
        <p14:creationId xmlns:p14="http://schemas.microsoft.com/office/powerpoint/2010/main" val="22792339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VI" dirty="0"/>
          </a:p>
        </p:txBody>
      </p:sp>
      <p:sp>
        <p:nvSpPr>
          <p:cNvPr id="4" name="Slide Number Placeholder 3"/>
          <p:cNvSpPr>
            <a:spLocks noGrp="1"/>
          </p:cNvSpPr>
          <p:nvPr>
            <p:ph type="sldNum" sz="quarter" idx="5"/>
          </p:nvPr>
        </p:nvSpPr>
        <p:spPr/>
        <p:txBody>
          <a:bodyPr/>
          <a:lstStyle/>
          <a:p>
            <a:fld id="{893B0CF2-7F87-4E02-A248-870047730F99}" type="slidenum">
              <a:rPr lang="en-US" smtClean="0"/>
              <a:t>17</a:t>
            </a:fld>
            <a:endParaRPr lang="en-US" dirty="0"/>
          </a:p>
        </p:txBody>
      </p:sp>
    </p:spTree>
    <p:extLst>
      <p:ext uri="{BB962C8B-B14F-4D97-AF65-F5344CB8AC3E}">
        <p14:creationId xmlns:p14="http://schemas.microsoft.com/office/powerpoint/2010/main" val="4329590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93B0CF2-7F87-4E02-A248-870047730F99}" type="slidenum">
              <a:rPr lang="en-US" smtClean="0"/>
              <a:t>19</a:t>
            </a:fld>
            <a:endParaRPr lang="en-US" dirty="0"/>
          </a:p>
        </p:txBody>
      </p:sp>
    </p:spTree>
    <p:extLst>
      <p:ext uri="{BB962C8B-B14F-4D97-AF65-F5344CB8AC3E}">
        <p14:creationId xmlns:p14="http://schemas.microsoft.com/office/powerpoint/2010/main" val="18628151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VI" dirty="0"/>
          </a:p>
        </p:txBody>
      </p:sp>
      <p:sp>
        <p:nvSpPr>
          <p:cNvPr id="4" name="Slide Number Placeholder 3"/>
          <p:cNvSpPr>
            <a:spLocks noGrp="1"/>
          </p:cNvSpPr>
          <p:nvPr>
            <p:ph type="sldNum" sz="quarter" idx="5"/>
          </p:nvPr>
        </p:nvSpPr>
        <p:spPr/>
        <p:txBody>
          <a:bodyPr/>
          <a:lstStyle/>
          <a:p>
            <a:fld id="{893B0CF2-7F87-4E02-A248-870047730F99}" type="slidenum">
              <a:rPr lang="en-US" smtClean="0"/>
              <a:t>20</a:t>
            </a:fld>
            <a:endParaRPr lang="en-US" dirty="0"/>
          </a:p>
        </p:txBody>
      </p:sp>
    </p:spTree>
    <p:extLst>
      <p:ext uri="{BB962C8B-B14F-4D97-AF65-F5344CB8AC3E}">
        <p14:creationId xmlns:p14="http://schemas.microsoft.com/office/powerpoint/2010/main" val="39960669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VI" dirty="0"/>
          </a:p>
        </p:txBody>
      </p:sp>
      <p:sp>
        <p:nvSpPr>
          <p:cNvPr id="4" name="Slide Number Placeholder 3"/>
          <p:cNvSpPr>
            <a:spLocks noGrp="1"/>
          </p:cNvSpPr>
          <p:nvPr>
            <p:ph type="sldNum" sz="quarter" idx="5"/>
          </p:nvPr>
        </p:nvSpPr>
        <p:spPr/>
        <p:txBody>
          <a:bodyPr/>
          <a:lstStyle/>
          <a:p>
            <a:fld id="{893B0CF2-7F87-4E02-A248-870047730F99}" type="slidenum">
              <a:rPr lang="en-US" smtClean="0"/>
              <a:t>21</a:t>
            </a:fld>
            <a:endParaRPr lang="en-US" dirty="0"/>
          </a:p>
        </p:txBody>
      </p:sp>
    </p:spTree>
    <p:extLst>
      <p:ext uri="{BB962C8B-B14F-4D97-AF65-F5344CB8AC3E}">
        <p14:creationId xmlns:p14="http://schemas.microsoft.com/office/powerpoint/2010/main" val="373191191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jpe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4.jpeg"/><Relationship Id="rId4" Type="http://schemas.openxmlformats.org/officeDocument/2006/relationships/image" Target="../media/image3.jpe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1"/>
      </p:bgRef>
    </p:bg>
    <p:spTree>
      <p:nvGrpSpPr>
        <p:cNvPr id="1" name=""/>
        <p:cNvGrpSpPr/>
        <p:nvPr/>
      </p:nvGrpSpPr>
      <p:grpSpPr>
        <a:xfrm>
          <a:off x="0" y="0"/>
          <a:ext cx="0" cy="0"/>
          <a:chOff x="0" y="0"/>
          <a:chExt cx="0" cy="0"/>
        </a:xfrm>
      </p:grpSpPr>
      <p:grpSp>
        <p:nvGrpSpPr>
          <p:cNvPr id="10" name="Group 9"/>
          <p:cNvGrpSpPr/>
          <p:nvPr/>
        </p:nvGrpSpPr>
        <p:grpSpPr>
          <a:xfrm>
            <a:off x="0" y="6208894"/>
            <a:ext cx="9144000" cy="649106"/>
            <a:chOff x="0" y="6208894"/>
            <a:chExt cx="12192000" cy="649106"/>
          </a:xfrm>
        </p:grpSpPr>
        <p:sp>
          <p:nvSpPr>
            <p:cNvPr id="2" name="Rectangle 1"/>
            <p:cNvSpPr/>
            <p:nvPr/>
          </p:nvSpPr>
          <p:spPr>
            <a:xfrm>
              <a:off x="3048" y="6220178"/>
              <a:ext cx="12188952" cy="637822"/>
            </a:xfrm>
            <a:prstGeom prst="rect">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sz="1800" dirty="0"/>
            </a:p>
          </p:txBody>
        </p:sp>
        <p:cxnSp>
          <p:nvCxnSpPr>
            <p:cNvPr id="7" name="Straight Connector 6"/>
            <p:cNvCxnSpPr/>
            <p:nvPr/>
          </p:nvCxnSpPr>
          <p:spPr>
            <a:xfrm>
              <a:off x="0" y="6208894"/>
              <a:ext cx="12192000" cy="0"/>
            </a:xfrm>
            <a:prstGeom prst="line">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grpSp>
      <p:cxnSp>
        <p:nvCxnSpPr>
          <p:cNvPr id="5" name="Straight Connector 4"/>
          <p:cNvCxnSpPr/>
          <p:nvPr userDrawn="1"/>
        </p:nvCxnSpPr>
        <p:spPr>
          <a:xfrm flipV="1">
            <a:off x="2287" y="5937956"/>
            <a:ext cx="6181" cy="5644"/>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flipV="1">
            <a:off x="2287" y="5937956"/>
            <a:ext cx="6181" cy="5644"/>
          </a:xfrm>
          <a:prstGeom prst="line">
            <a:avLst/>
          </a:prstGeom>
        </p:spPr>
        <p:style>
          <a:lnRef idx="1">
            <a:schemeClr val="accent1"/>
          </a:lnRef>
          <a:fillRef idx="0">
            <a:schemeClr val="accent1"/>
          </a:fillRef>
          <a:effectRef idx="0">
            <a:schemeClr val="accent1"/>
          </a:effectRef>
          <a:fontRef idx="minor">
            <a:schemeClr val="tx1"/>
          </a:fontRef>
        </p:style>
      </p:cxnSp>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tx2"/>
                </a:solidFill>
                <a:effectLst/>
                <a:latin typeface="+mj-lt"/>
                <a:ea typeface="+mj-ea"/>
                <a:cs typeface="+mj-cs"/>
              </a:defRPr>
            </a:lvl1pPr>
          </a:lstStyle>
          <a:p>
            <a:r>
              <a:rPr kumimoji="0" lang="en-US"/>
              <a:t>Click to edit Master title style</a:t>
            </a:r>
            <a:endParaRPr kumimoji="0" lang="en-US" dirty="0"/>
          </a:p>
        </p:txBody>
      </p:sp>
      <p:sp>
        <p:nvSpPr>
          <p:cNvPr id="17" name="Subtitle 16"/>
          <p:cNvSpPr>
            <a:spLocks noGrp="1"/>
          </p:cNvSpPr>
          <p:nvPr>
            <p:ph type="subTitle" idx="1"/>
          </p:nvPr>
        </p:nvSpPr>
        <p:spPr>
          <a:xfrm>
            <a:off x="533400" y="3228536"/>
            <a:ext cx="7854696" cy="1752600"/>
          </a:xfrm>
        </p:spPr>
        <p:txBody>
          <a:bodyPr lIns="0" rIns="18288"/>
          <a:lstStyle>
            <a:lvl1pPr marL="0" marR="45719" indent="0" algn="r">
              <a:buNone/>
              <a:defRPr>
                <a:solidFill>
                  <a:schemeClr val="tx1"/>
                </a:solidFill>
              </a:defRPr>
            </a:lvl1pPr>
            <a:lvl2pPr marL="457189" indent="0" algn="ctr">
              <a:buNone/>
            </a:lvl2pPr>
            <a:lvl3pPr marL="914377" indent="0" algn="ctr">
              <a:buNone/>
            </a:lvl3pPr>
            <a:lvl4pPr marL="1371566" indent="0" algn="ctr">
              <a:buNone/>
            </a:lvl4pPr>
            <a:lvl5pPr marL="1828754" indent="0" algn="ctr">
              <a:buNone/>
            </a:lvl5pPr>
            <a:lvl6pPr marL="2285943" indent="0" algn="ctr">
              <a:buNone/>
            </a:lvl6pPr>
            <a:lvl7pPr marL="2743131" indent="0" algn="ctr">
              <a:buNone/>
            </a:lvl7pPr>
            <a:lvl8pPr marL="3200320" indent="0" algn="ctr">
              <a:buNone/>
            </a:lvl8pPr>
            <a:lvl9pPr marL="3657509"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lvl1pPr>
              <a:defRPr/>
            </a:lvl1pPr>
          </a:lstStyle>
          <a:p>
            <a:r>
              <a:rPr lang="en-US" dirty="0"/>
              <a:t>12/10/2020</a:t>
            </a:r>
          </a:p>
        </p:txBody>
      </p:sp>
      <p:sp>
        <p:nvSpPr>
          <p:cNvPr id="19" name="Footer Placeholder 18"/>
          <p:cNvSpPr>
            <a:spLocks noGrp="1"/>
          </p:cNvSpPr>
          <p:nvPr>
            <p:ph type="ftr" sz="quarter" idx="11"/>
          </p:nvPr>
        </p:nvSpPr>
        <p:spPr/>
        <p:txBody>
          <a:bodyPr/>
          <a:lstStyle/>
          <a:p>
            <a:r>
              <a:rPr lang="en-US" dirty="0"/>
              <a:t>Add a footer</a:t>
            </a:r>
          </a:p>
        </p:txBody>
      </p:sp>
      <p:sp>
        <p:nvSpPr>
          <p:cNvPr id="27" name="Slide Number Placeholder 26"/>
          <p:cNvSpPr>
            <a:spLocks noGrp="1"/>
          </p:cNvSpPr>
          <p:nvPr>
            <p:ph type="sldNum" sz="quarter" idx="12"/>
          </p:nvPr>
        </p:nvSpPr>
        <p:spPr/>
        <p:txBody>
          <a:bodyPr/>
          <a:lstStyle/>
          <a:p>
            <a:fld id="{401CF334-2D5C-4859-84A6-CA7E6E43FAEB}" type="slidenum">
              <a:rPr lang="en-US" smtClean="0"/>
              <a:t>‹#›</a:t>
            </a:fld>
            <a:endParaRPr lang="en-US" dirty="0"/>
          </a:p>
        </p:txBody>
      </p:sp>
      <p:pic>
        <p:nvPicPr>
          <p:cNvPr id="12" name="Picture 11">
            <a:extLst>
              <a:ext uri="{FF2B5EF4-FFF2-40B4-BE49-F238E27FC236}">
                <a16:creationId xmlns:a16="http://schemas.microsoft.com/office/drawing/2014/main" id="{C00BA7D1-28FA-4621-869F-9CA166F40C53}"/>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390542" y="5205621"/>
            <a:ext cx="1493150" cy="935185"/>
          </a:xfrm>
          <a:prstGeom prst="rect">
            <a:avLst/>
          </a:prstGeom>
        </p:spPr>
      </p:pic>
      <p:pic>
        <p:nvPicPr>
          <p:cNvPr id="13" name="Picture 12">
            <a:extLst>
              <a:ext uri="{FF2B5EF4-FFF2-40B4-BE49-F238E27FC236}">
                <a16:creationId xmlns:a16="http://schemas.microsoft.com/office/drawing/2014/main" id="{586AD0CB-98ED-4F17-A1DC-BBAD6DB5ABBF}"/>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4638170" y="5436476"/>
            <a:ext cx="1564485" cy="635897"/>
          </a:xfrm>
          <a:prstGeom prst="rect">
            <a:avLst/>
          </a:prstGeom>
        </p:spPr>
      </p:pic>
      <p:pic>
        <p:nvPicPr>
          <p:cNvPr id="14" name="Picture 2" descr="https://enterprisecommunity.sharepoint.com/mktg/PublishingImages/ENTERPRISE-301U-R.jpg?ctag=190114">
            <a:extLst>
              <a:ext uri="{FF2B5EF4-FFF2-40B4-BE49-F238E27FC236}">
                <a16:creationId xmlns:a16="http://schemas.microsoft.com/office/drawing/2014/main" id="{57F4433C-5A2A-4C2F-BCCE-83B460A86301}"/>
              </a:ext>
            </a:extLst>
          </p:cNvPr>
          <p:cNvPicPr>
            <a:picLocks noChangeAspect="1" noChangeArrowheads="1"/>
          </p:cNvPicPr>
          <p:nvPr userDrawn="1"/>
        </p:nvPicPr>
        <p:blipFill>
          <a:blip r:embed="rId4" cstate="email">
            <a:extLst>
              <a:ext uri="{28A0092B-C50C-407E-A947-70E740481C1C}">
                <a14:useLocalDpi xmlns:a14="http://schemas.microsoft.com/office/drawing/2010/main"/>
              </a:ext>
            </a:extLst>
          </a:blip>
          <a:srcRect/>
          <a:stretch>
            <a:fillRect/>
          </a:stretch>
        </p:blipFill>
        <p:spPr bwMode="auto">
          <a:xfrm>
            <a:off x="7104865" y="5582526"/>
            <a:ext cx="1804475" cy="440401"/>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descr="Logo&#10;&#10;Description automatically generated">
            <a:extLst>
              <a:ext uri="{FF2B5EF4-FFF2-40B4-BE49-F238E27FC236}">
                <a16:creationId xmlns:a16="http://schemas.microsoft.com/office/drawing/2014/main" id="{50B4E43B-666B-4155-ABBA-154808C48458}"/>
              </a:ext>
            </a:extLst>
          </p:cNvPr>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2643485" y="5230418"/>
            <a:ext cx="940074" cy="935178"/>
          </a:xfrm>
          <a:prstGeom prst="rect">
            <a:avLst/>
          </a:prstGeom>
        </p:spPr>
      </p:pic>
    </p:spTree>
    <p:extLst>
      <p:ext uri="{BB962C8B-B14F-4D97-AF65-F5344CB8AC3E}">
        <p14:creationId xmlns:p14="http://schemas.microsoft.com/office/powerpoint/2010/main" val="29808200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D2D5871-AB0F-4B3D-8861-97E78CB7B47E}" type="datetime1">
              <a:rPr lang="en-US" smtClean="0"/>
              <a:t>1/26/21</a:t>
            </a:fld>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8777770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2"/>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2"/>
            <a:ext cx="6019800" cy="5211763"/>
          </a:xfrm>
        </p:spPr>
        <p:txBody>
          <a:bodyPr vert="eaVer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4418406-4C3F-4F3E-80BD-A22568EA37EB}" type="datetime1">
              <a:rPr lang="en-US" smtClean="0"/>
              <a:t>1/26/21</a:t>
            </a:fld>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33697544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atin typeface="Trebuchet MS" panose="020B0603020202020204" pitchFamily="34" charset="0"/>
              </a:defRPr>
            </a:lvl1pPr>
          </a:lstStyle>
          <a:p>
            <a:r>
              <a:rPr kumimoji="0" lang="en-US" dirty="0"/>
              <a:t>Click to edit Master title style</a:t>
            </a:r>
          </a:p>
        </p:txBody>
      </p:sp>
      <p:sp>
        <p:nvSpPr>
          <p:cNvPr id="3" name="Content Placeholder 2"/>
          <p:cNvSpPr>
            <a:spLocks noGrp="1"/>
          </p:cNvSpPr>
          <p:nvPr>
            <p:ph idx="1"/>
          </p:nvPr>
        </p:nvSpPr>
        <p:spPr>
          <a:xfrm>
            <a:off x="457200" y="1935480"/>
            <a:ext cx="8229600" cy="3891742"/>
          </a:xfrm>
        </p:spPr>
        <p:txBody>
          <a:body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Slide Number Placeholder 5"/>
          <p:cNvSpPr>
            <a:spLocks noGrp="1"/>
          </p:cNvSpPr>
          <p:nvPr>
            <p:ph type="sldNum" sz="quarter" idx="12"/>
          </p:nvPr>
        </p:nvSpPr>
        <p:spPr>
          <a:xfrm>
            <a:off x="7924800" y="5959475"/>
            <a:ext cx="762000" cy="365125"/>
          </a:xfrm>
        </p:spPr>
        <p:txBody>
          <a:bodyPr/>
          <a:lstStyle/>
          <a:p>
            <a:fld id="{401CF334-2D5C-4859-84A6-CA7E6E43FAEB}" type="slidenum">
              <a:rPr lang="en-US" smtClean="0"/>
              <a:t>‹#›</a:t>
            </a:fld>
            <a:endParaRPr lang="en-US" dirty="0"/>
          </a:p>
        </p:txBody>
      </p:sp>
      <p:pic>
        <p:nvPicPr>
          <p:cNvPr id="8" name="Picture 7">
            <a:extLst>
              <a:ext uri="{FF2B5EF4-FFF2-40B4-BE49-F238E27FC236}">
                <a16:creationId xmlns:a16="http://schemas.microsoft.com/office/drawing/2014/main" id="{0719F92F-9131-457D-92C5-B3FE916AE37B}"/>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473604" y="5959475"/>
            <a:ext cx="1493150" cy="935185"/>
          </a:xfrm>
          <a:prstGeom prst="rect">
            <a:avLst/>
          </a:prstGeom>
        </p:spPr>
      </p:pic>
      <p:pic>
        <p:nvPicPr>
          <p:cNvPr id="10" name="Picture 9">
            <a:extLst>
              <a:ext uri="{FF2B5EF4-FFF2-40B4-BE49-F238E27FC236}">
                <a16:creationId xmlns:a16="http://schemas.microsoft.com/office/drawing/2014/main" id="{034E8C63-EF3A-4718-A230-0158BE54D463}"/>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4842950" y="6109118"/>
            <a:ext cx="1564485" cy="635897"/>
          </a:xfrm>
          <a:prstGeom prst="rect">
            <a:avLst/>
          </a:prstGeom>
        </p:spPr>
      </p:pic>
      <p:pic>
        <p:nvPicPr>
          <p:cNvPr id="1026" name="Picture 2" descr="https://enterprisecommunity.sharepoint.com/mktg/PublishingImages/ENTERPRISE-301U-R.jpg?ctag=190114">
            <a:extLst>
              <a:ext uri="{FF2B5EF4-FFF2-40B4-BE49-F238E27FC236}">
                <a16:creationId xmlns:a16="http://schemas.microsoft.com/office/drawing/2014/main" id="{7E20FD9E-174C-4105-A2DC-033354F311FE}"/>
              </a:ext>
            </a:extLst>
          </p:cNvPr>
          <p:cNvPicPr>
            <a:picLocks noChangeAspect="1" noChangeArrowheads="1"/>
          </p:cNvPicPr>
          <p:nvPr userDrawn="1"/>
        </p:nvPicPr>
        <p:blipFill>
          <a:blip r:embed="rId4" cstate="email">
            <a:extLst>
              <a:ext uri="{28A0092B-C50C-407E-A947-70E740481C1C}">
                <a14:useLocalDpi xmlns:a14="http://schemas.microsoft.com/office/drawing/2010/main"/>
              </a:ext>
            </a:extLst>
          </a:blip>
          <a:srcRect/>
          <a:stretch>
            <a:fillRect/>
          </a:stretch>
        </p:blipFill>
        <p:spPr bwMode="auto">
          <a:xfrm>
            <a:off x="7097093" y="6236652"/>
            <a:ext cx="1804475" cy="440401"/>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descr="Logo&#10;&#10;Description automatically generated">
            <a:extLst>
              <a:ext uri="{FF2B5EF4-FFF2-40B4-BE49-F238E27FC236}">
                <a16:creationId xmlns:a16="http://schemas.microsoft.com/office/drawing/2014/main" id="{CA2D99F5-2A6C-4EBD-AD0C-FBE19F1FBDA6}"/>
              </a:ext>
            </a:extLst>
          </p:cNvPr>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2781507" y="5903851"/>
            <a:ext cx="940074" cy="935178"/>
          </a:xfrm>
          <a:prstGeom prst="rect">
            <a:avLst/>
          </a:prstGeom>
        </p:spPr>
      </p:pic>
    </p:spTree>
    <p:extLst>
      <p:ext uri="{BB962C8B-B14F-4D97-AF65-F5344CB8AC3E}">
        <p14:creationId xmlns:p14="http://schemas.microsoft.com/office/powerpoint/2010/main" val="14816821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Edit Master text styles</a:t>
            </a:r>
          </a:p>
        </p:txBody>
      </p:sp>
      <p:sp>
        <p:nvSpPr>
          <p:cNvPr id="4" name="Date Placeholder 3"/>
          <p:cNvSpPr>
            <a:spLocks noGrp="1"/>
          </p:cNvSpPr>
          <p:nvPr>
            <p:ph type="dt" sz="half" idx="10"/>
          </p:nvPr>
        </p:nvSpPr>
        <p:spPr/>
        <p:txBody>
          <a:bodyPr/>
          <a:lstStyle/>
          <a:p>
            <a:fld id="{D2DCB740-6776-4EE9-99FD-96D592FA5A23}" type="datetime1">
              <a:rPr lang="en-US" smtClean="0"/>
              <a:t>1/26/21</a:t>
            </a:fld>
            <a:endParaRPr lang="en-US" dirty="0"/>
          </a:p>
        </p:txBody>
      </p:sp>
      <p:sp>
        <p:nvSpPr>
          <p:cNvPr id="5" name="Footer Placeholder 4"/>
          <p:cNvSpPr>
            <a:spLocks noGrp="1"/>
          </p:cNvSpPr>
          <p:nvPr>
            <p:ph type="ftr" sz="quarter" idx="11"/>
          </p:nvPr>
        </p:nvSpPr>
        <p:spPr/>
        <p:txBody>
          <a:bodyPr/>
          <a:lstStyle/>
          <a:p>
            <a:r>
              <a:rPr lang="en-US" dirty="0"/>
              <a:t>Add a footer</a:t>
            </a:r>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3531933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05F6BD99-6FFD-46C5-B5E2-43A34BDA2566}" type="datetime1">
              <a:rPr lang="en-US" smtClean="0"/>
              <a:t>1/26/21</a:t>
            </a:fld>
            <a:endParaRPr lang="en-US" dirty="0"/>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109018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Text Placeholder 3"/>
          <p:cNvSpPr>
            <a:spLocks noGrp="1"/>
          </p:cNvSpPr>
          <p:nvPr>
            <p:ph type="body" sz="half" idx="3"/>
          </p:nvPr>
        </p:nvSpPr>
        <p:spPr>
          <a:xfrm>
            <a:off x="4645027" y="1859761"/>
            <a:ext cx="4041775" cy="654843"/>
          </a:xfrm>
        </p:spPr>
        <p:txBody>
          <a:bodyPr lIns="45720" tIns="0" rIns="45720" bIns="0" anchor="ctr"/>
          <a:lstStyle>
            <a:lvl1pPr marL="0" indent="0">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Edit Master text styles</a:t>
            </a:r>
          </a:p>
        </p:txBody>
      </p:sp>
      <p:sp>
        <p:nvSpPr>
          <p:cNvPr id="6" name="Content Placeholder 5"/>
          <p:cNvSpPr>
            <a:spLocks noGrp="1"/>
          </p:cNvSpPr>
          <p:nvPr>
            <p:ph sz="quarter" idx="4"/>
          </p:nvPr>
        </p:nvSpPr>
        <p:spPr>
          <a:xfrm>
            <a:off x="4645027"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E022678E-214C-4CF8-97C7-95015FB02960}" type="datetime1">
              <a:rPr lang="en-US" smtClean="0"/>
              <a:t>1/26/21</a:t>
            </a:fld>
            <a:endParaRPr lang="en-US" dirty="0"/>
          </a:p>
        </p:txBody>
      </p:sp>
      <p:sp>
        <p:nvSpPr>
          <p:cNvPr id="8" name="Footer Placeholder 7"/>
          <p:cNvSpPr>
            <a:spLocks noGrp="1"/>
          </p:cNvSpPr>
          <p:nvPr>
            <p:ph type="ftr" sz="quarter" idx="11"/>
          </p:nvPr>
        </p:nvSpPr>
        <p:spPr/>
        <p:txBody>
          <a:bodyPr/>
          <a:lstStyle/>
          <a:p>
            <a:r>
              <a:rPr lang="en-US" dirty="0"/>
              <a:t>Add a footer</a:t>
            </a:r>
          </a:p>
        </p:txBody>
      </p:sp>
      <p:sp>
        <p:nvSpPr>
          <p:cNvPr id="9" name="Slide Number Placeholder 8"/>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1250188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D55660E0-FA77-4473-A859-74127B089143}" type="datetime1">
              <a:rPr lang="en-US" smtClean="0"/>
              <a:t>1/26/21</a:t>
            </a:fld>
            <a:endParaRPr lang="en-US" dirty="0"/>
          </a:p>
        </p:txBody>
      </p:sp>
      <p:sp>
        <p:nvSpPr>
          <p:cNvPr id="4" name="Footer Placeholder 3"/>
          <p:cNvSpPr>
            <a:spLocks noGrp="1"/>
          </p:cNvSpPr>
          <p:nvPr>
            <p:ph type="ftr" sz="quarter" idx="11"/>
          </p:nvPr>
        </p:nvSpPr>
        <p:spPr/>
        <p:txBody>
          <a:bodyPr/>
          <a:lstStyle/>
          <a:p>
            <a:r>
              <a:rPr lang="en-US" dirty="0"/>
              <a:t>Add a footer</a:t>
            </a:r>
          </a:p>
        </p:txBody>
      </p:sp>
      <p:sp>
        <p:nvSpPr>
          <p:cNvPr id="5" name="Slide Number Placeholder 4"/>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30718149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88D7B8-9F07-4899-827D-5F3CFDDEB574}" type="datetime1">
              <a:rPr lang="en-US" smtClean="0"/>
              <a:t>1/26/21</a:t>
            </a:fld>
            <a:endParaRPr lang="en-US" dirty="0"/>
          </a:p>
        </p:txBody>
      </p:sp>
      <p:sp>
        <p:nvSpPr>
          <p:cNvPr id="3" name="Footer Placeholder 2"/>
          <p:cNvSpPr>
            <a:spLocks noGrp="1"/>
          </p:cNvSpPr>
          <p:nvPr>
            <p:ph type="ftr" sz="quarter" idx="11"/>
          </p:nvPr>
        </p:nvSpPr>
        <p:spPr/>
        <p:txBody>
          <a:bodyPr/>
          <a:lstStyle/>
          <a:p>
            <a:r>
              <a:rPr lang="en-US" dirty="0"/>
              <a:t>Add a footer</a:t>
            </a:r>
          </a:p>
        </p:txBody>
      </p:sp>
      <p:sp>
        <p:nvSpPr>
          <p:cNvPr id="4" name="Slide Number Placeholder 3"/>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2528821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Edit Master text styles</a:t>
            </a:r>
          </a:p>
        </p:txBody>
      </p:sp>
      <p:sp>
        <p:nvSpPr>
          <p:cNvPr id="5" name="Date Placeholder 4"/>
          <p:cNvSpPr>
            <a:spLocks noGrp="1"/>
          </p:cNvSpPr>
          <p:nvPr>
            <p:ph type="dt" sz="half" idx="10"/>
          </p:nvPr>
        </p:nvSpPr>
        <p:spPr/>
        <p:txBody>
          <a:bodyPr/>
          <a:lstStyle/>
          <a:p>
            <a:fld id="{B5197C5C-1CD1-417D-A89C-14747F5222C7}" type="datetime1">
              <a:rPr lang="en-US" smtClean="0"/>
              <a:t>1/26/21</a:t>
            </a:fld>
            <a:endParaRPr lang="en-US" dirty="0"/>
          </a:p>
        </p:txBody>
      </p:sp>
      <p:sp>
        <p:nvSpPr>
          <p:cNvPr id="6" name="Footer Placeholder 5"/>
          <p:cNvSpPr>
            <a:spLocks noGrp="1"/>
          </p:cNvSpPr>
          <p:nvPr>
            <p:ph type="ftr" sz="quarter" idx="11"/>
          </p:nvPr>
        </p:nvSpPr>
        <p:spPr/>
        <p:txBody>
          <a:bodyPr/>
          <a:lstStyle/>
          <a:p>
            <a:r>
              <a:rPr lang="en-US" dirty="0"/>
              <a:t>Add a footer</a:t>
            </a:r>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dirty="0"/>
          </a:p>
        </p:txBody>
      </p:sp>
    </p:spTree>
    <p:extLst>
      <p:ext uri="{BB962C8B-B14F-4D97-AF65-F5344CB8AC3E}">
        <p14:creationId xmlns:p14="http://schemas.microsoft.com/office/powerpoint/2010/main" val="19919267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dirty="0"/>
          </a:p>
        </p:txBody>
      </p:sp>
      <p:sp>
        <p:nvSpPr>
          <p:cNvPr id="2" name="Title 1"/>
          <p:cNvSpPr>
            <a:spLocks noGrp="1"/>
          </p:cNvSpPr>
          <p:nvPr>
            <p:ph type="title"/>
          </p:nvPr>
        </p:nvSpPr>
        <p:spPr>
          <a:xfrm>
            <a:off x="609600" y="1176999"/>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3" name="Picture Placeholder 2" descr="An empty placeholder to add an image. Click on the placeholder and select the image that you wish to add"/>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a:t>Click icon to add picture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1"/>
              </a:spcBef>
              <a:buFontTx/>
              <a:buNone/>
              <a:defRPr sz="1300"/>
            </a:lvl1pPr>
            <a:lvl2pPr>
              <a:defRPr sz="1200"/>
            </a:lvl2pPr>
            <a:lvl3pPr>
              <a:defRPr sz="1000"/>
            </a:lvl3pPr>
            <a:lvl4pPr>
              <a:defRPr sz="900"/>
            </a:lvl4pPr>
            <a:lvl5pPr>
              <a:defRPr sz="900"/>
            </a:lvl5pPr>
          </a:lstStyle>
          <a:p>
            <a:pPr lvl="0" eaLnBrk="1" latinLnBrk="0" hangingPunct="1"/>
            <a:r>
              <a:rPr kumimoji="0" lang="en-US"/>
              <a:t>Edit Master text styles</a:t>
            </a:r>
          </a:p>
        </p:txBody>
      </p:sp>
      <p:sp>
        <p:nvSpPr>
          <p:cNvPr id="7" name="Slide Number Placeholder 6"/>
          <p:cNvSpPr>
            <a:spLocks noGrp="1"/>
          </p:cNvSpPr>
          <p:nvPr>
            <p:ph type="sldNum" sz="quarter" idx="12"/>
          </p:nvPr>
        </p:nvSpPr>
        <p:spPr>
          <a:xfrm>
            <a:off x="8077200" y="6356354"/>
            <a:ext cx="609600" cy="365125"/>
          </a:xfrm>
        </p:spPr>
        <p:txBody>
          <a:bodyPr/>
          <a:lstStyle/>
          <a:p>
            <a:fld id="{401CF334-2D5C-4859-84A6-CA7E6E43FAEB}" type="slidenum">
              <a:rPr lang="en-US" smtClean="0"/>
              <a:t>‹#›</a:t>
            </a:fld>
            <a:endParaRPr lang="en-US" dirty="0"/>
          </a:p>
        </p:txBody>
      </p:sp>
      <p:pic>
        <p:nvPicPr>
          <p:cNvPr id="13" name="Picture 12">
            <a:extLst>
              <a:ext uri="{FF2B5EF4-FFF2-40B4-BE49-F238E27FC236}">
                <a16:creationId xmlns:a16="http://schemas.microsoft.com/office/drawing/2014/main" id="{0070B87D-0E25-4DD4-B4EB-DD5895DAA999}"/>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392572" y="5888761"/>
            <a:ext cx="1493150" cy="935185"/>
          </a:xfrm>
          <a:prstGeom prst="rect">
            <a:avLst/>
          </a:prstGeom>
        </p:spPr>
      </p:pic>
      <p:pic>
        <p:nvPicPr>
          <p:cNvPr id="14" name="Picture 13" descr="Logo&#10;&#10;Description automatically generated">
            <a:extLst>
              <a:ext uri="{FF2B5EF4-FFF2-40B4-BE49-F238E27FC236}">
                <a16:creationId xmlns:a16="http://schemas.microsoft.com/office/drawing/2014/main" id="{27211EA7-E3C6-4154-BB74-DCDDC007E831}"/>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2519372" y="5888761"/>
            <a:ext cx="940074" cy="935178"/>
          </a:xfrm>
          <a:prstGeom prst="rect">
            <a:avLst/>
          </a:prstGeom>
        </p:spPr>
      </p:pic>
      <p:pic>
        <p:nvPicPr>
          <p:cNvPr id="15" name="Picture 14">
            <a:extLst>
              <a:ext uri="{FF2B5EF4-FFF2-40B4-BE49-F238E27FC236}">
                <a16:creationId xmlns:a16="http://schemas.microsoft.com/office/drawing/2014/main" id="{E21BA50A-DC74-4CBD-9509-694F4E377687}"/>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4363564" y="6085582"/>
            <a:ext cx="1564485" cy="635897"/>
          </a:xfrm>
          <a:prstGeom prst="rect">
            <a:avLst/>
          </a:prstGeom>
        </p:spPr>
      </p:pic>
      <p:pic>
        <p:nvPicPr>
          <p:cNvPr id="16" name="Picture 2" descr="https://enterprisecommunity.sharepoint.com/mktg/PublishingImages/ENTERPRISE-301U-R.jpg?ctag=190114">
            <a:extLst>
              <a:ext uri="{FF2B5EF4-FFF2-40B4-BE49-F238E27FC236}">
                <a16:creationId xmlns:a16="http://schemas.microsoft.com/office/drawing/2014/main" id="{7F59096C-986E-4AC9-9CCD-273431A00C81}"/>
              </a:ext>
            </a:extLst>
          </p:cNvPr>
          <p:cNvPicPr>
            <a:picLocks noChangeAspect="1" noChangeArrowheads="1"/>
          </p:cNvPicPr>
          <p:nvPr userDrawn="1"/>
        </p:nvPicPr>
        <p:blipFill>
          <a:blip r:embed="rId5" cstate="email">
            <a:extLst>
              <a:ext uri="{28A0092B-C50C-407E-A947-70E740481C1C}">
                <a14:useLocalDpi xmlns:a14="http://schemas.microsoft.com/office/drawing/2010/main"/>
              </a:ext>
            </a:extLst>
          </a:blip>
          <a:srcRect/>
          <a:stretch>
            <a:fillRect/>
          </a:stretch>
        </p:blipFill>
        <p:spPr bwMode="auto">
          <a:xfrm>
            <a:off x="6555185" y="6226593"/>
            <a:ext cx="1804475" cy="4404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196249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grpSp>
        <p:nvGrpSpPr>
          <p:cNvPr id="25" name="Group 24"/>
          <p:cNvGrpSpPr/>
          <p:nvPr/>
        </p:nvGrpSpPr>
        <p:grpSpPr>
          <a:xfrm>
            <a:off x="-21771" y="-7144"/>
            <a:ext cx="9180548" cy="6879658"/>
            <a:chOff x="0" y="-21658"/>
            <a:chExt cx="12240731" cy="6879658"/>
          </a:xfrm>
        </p:grpSpPr>
        <p:sp>
          <p:nvSpPr>
            <p:cNvPr id="26" name="Rectangle 25"/>
            <p:cNvSpPr/>
            <p:nvPr/>
          </p:nvSpPr>
          <p:spPr>
            <a:xfrm>
              <a:off x="31633" y="0"/>
              <a:ext cx="1218895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nvGrpSpPr>
            <p:cNvPr id="27" name="Group 26"/>
            <p:cNvGrpSpPr/>
            <p:nvPr/>
          </p:nvGrpSpPr>
          <p:grpSpPr>
            <a:xfrm>
              <a:off x="0" y="-21658"/>
              <a:ext cx="12240731" cy="1041400"/>
              <a:chOff x="-25356" y="-7144"/>
              <a:chExt cx="12240731" cy="1041400"/>
            </a:xfrm>
          </p:grpSpPr>
          <p:sp>
            <p:nvSpPr>
              <p:cNvPr id="28" name="Freeform 27"/>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dirty="0">
                  <a:solidFill>
                    <a:schemeClr val="tx1"/>
                  </a:solidFill>
                  <a:latin typeface="+mn-lt"/>
                  <a:ea typeface="+mn-ea"/>
                  <a:cs typeface="+mn-cs"/>
                </a:endParaRPr>
              </a:p>
            </p:txBody>
          </p:sp>
          <p:sp>
            <p:nvSpPr>
              <p:cNvPr id="29" name="Freeform 28"/>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sz="1800" dirty="0">
                  <a:solidFill>
                    <a:schemeClr val="tx1"/>
                  </a:solidFill>
                  <a:latin typeface="+mn-lt"/>
                  <a:ea typeface="+mn-ea"/>
                  <a:cs typeface="+mn-cs"/>
                </a:endParaRPr>
              </a:p>
            </p:txBody>
          </p:sp>
          <p:grpSp>
            <p:nvGrpSpPr>
              <p:cNvPr id="31" name="Group 30"/>
              <p:cNvGrpSpPr/>
              <p:nvPr/>
            </p:nvGrpSpPr>
            <p:grpSpPr>
              <a:xfrm>
                <a:off x="-25356" y="202408"/>
                <a:ext cx="12240731" cy="649224"/>
                <a:chOff x="-19045" y="216550"/>
                <a:chExt cx="9180548" cy="649224"/>
              </a:xfrm>
            </p:grpSpPr>
            <p:sp>
              <p:nvSpPr>
                <p:cNvPr id="32" name="Freeform 3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sz="1800" dirty="0"/>
                </a:p>
              </p:txBody>
            </p:sp>
            <p:sp>
              <p:nvSpPr>
                <p:cNvPr id="33" name="Freeform 3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sz="1800" dirty="0"/>
                </a:p>
              </p:txBody>
            </p:sp>
          </p:grpSp>
        </p:grpSp>
      </p:gr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endParaRPr kumimoji="0" lang="en-US" dirty="0"/>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endParaRPr kumimoji="0" lang="en-US" dirty="0"/>
          </a:p>
        </p:txBody>
      </p:sp>
      <p:sp>
        <p:nvSpPr>
          <p:cNvPr id="10" name="Date Placeholder 9"/>
          <p:cNvSpPr>
            <a:spLocks noGrp="1"/>
          </p:cNvSpPr>
          <p:nvPr>
            <p:ph type="dt" sz="half" idx="2"/>
          </p:nvPr>
        </p:nvSpPr>
        <p:spPr>
          <a:xfrm>
            <a:off x="457200" y="6356354"/>
            <a:ext cx="2133600" cy="365125"/>
          </a:xfrm>
          <a:prstGeom prst="rect">
            <a:avLst/>
          </a:prstGeom>
        </p:spPr>
        <p:txBody>
          <a:bodyPr vert="horz" lIns="0" tIns="0" rIns="0" bIns="0" anchor="b"/>
          <a:lstStyle>
            <a:lvl1pPr algn="l" eaLnBrk="1" latinLnBrk="0" hangingPunct="1">
              <a:defRPr kumimoji="0" sz="1100">
                <a:solidFill>
                  <a:schemeClr val="tx1"/>
                </a:solidFill>
              </a:defRPr>
            </a:lvl1pPr>
          </a:lstStyle>
          <a:p>
            <a:fld id="{61146459-E3C3-4969-9224-5ED50B492D17}" type="datetime1">
              <a:rPr lang="en-US" smtClean="0"/>
              <a:pPr/>
              <a:t>1/26/21</a:t>
            </a:fld>
            <a:endParaRPr lang="en-US" dirty="0"/>
          </a:p>
        </p:txBody>
      </p:sp>
      <p:sp>
        <p:nvSpPr>
          <p:cNvPr id="22" name="Footer Placeholder 21"/>
          <p:cNvSpPr>
            <a:spLocks noGrp="1"/>
          </p:cNvSpPr>
          <p:nvPr>
            <p:ph type="ftr" sz="quarter" idx="3"/>
          </p:nvPr>
        </p:nvSpPr>
        <p:spPr>
          <a:xfrm>
            <a:off x="2667000" y="6356354"/>
            <a:ext cx="3352800" cy="365125"/>
          </a:xfrm>
          <a:prstGeom prst="rect">
            <a:avLst/>
          </a:prstGeom>
        </p:spPr>
        <p:txBody>
          <a:bodyPr vert="horz" lIns="0" tIns="0" rIns="0" bIns="0" anchor="b"/>
          <a:lstStyle>
            <a:lvl1pPr algn="l" eaLnBrk="1" latinLnBrk="0" hangingPunct="1">
              <a:defRPr kumimoji="0" sz="1100">
                <a:solidFill>
                  <a:schemeClr val="tx1"/>
                </a:solidFill>
              </a:defRPr>
            </a:lvl1pPr>
          </a:lstStyle>
          <a:p>
            <a:r>
              <a:rPr lang="en-US" dirty="0"/>
              <a:t>Add a footer</a:t>
            </a:r>
          </a:p>
        </p:txBody>
      </p:sp>
      <p:sp>
        <p:nvSpPr>
          <p:cNvPr id="18" name="Slide Number Placeholder 17"/>
          <p:cNvSpPr>
            <a:spLocks noGrp="1"/>
          </p:cNvSpPr>
          <p:nvPr>
            <p:ph type="sldNum" sz="quarter" idx="4"/>
          </p:nvPr>
        </p:nvSpPr>
        <p:spPr>
          <a:xfrm>
            <a:off x="7924800" y="6356354"/>
            <a:ext cx="762000" cy="365125"/>
          </a:xfrm>
          <a:prstGeom prst="rect">
            <a:avLst/>
          </a:prstGeom>
        </p:spPr>
        <p:txBody>
          <a:bodyPr vert="horz" lIns="0" tIns="0" rIns="0" bIns="0" anchor="b"/>
          <a:lstStyle>
            <a:lvl1pPr algn="r" eaLnBrk="1" latinLnBrk="0" hangingPunct="1">
              <a:defRPr kumimoji="0" sz="1100">
                <a:solidFill>
                  <a:schemeClr val="tx1"/>
                </a:solidFill>
              </a:defRPr>
            </a:lvl1pPr>
          </a:lstStyle>
          <a:p>
            <a:fld id="{401CF334-2D5C-4859-84A6-CA7E6E43FAEB}" type="slidenum">
              <a:rPr lang="en-US" smtClean="0"/>
              <a:pPr/>
              <a:t>‹#›</a:t>
            </a:fld>
            <a:endParaRPr lang="en-US" dirty="0"/>
          </a:p>
        </p:txBody>
      </p:sp>
    </p:spTree>
    <p:extLst>
      <p:ext uri="{BB962C8B-B14F-4D97-AF65-F5344CB8AC3E}">
        <p14:creationId xmlns:p14="http://schemas.microsoft.com/office/powerpoint/2010/main" val="9428528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13" indent="-274313" algn="l" rtl="0" eaLnBrk="1" latinLnBrk="0" hangingPunct="1">
        <a:spcBef>
          <a:spcPct val="20000"/>
        </a:spcBef>
        <a:buClr>
          <a:schemeClr val="accent3">
            <a:lumMod val="50000"/>
          </a:schemeClr>
        </a:buClr>
        <a:buSzPct val="95000"/>
        <a:buFont typeface="Wingdings 2"/>
        <a:buChar char=""/>
        <a:defRPr kumimoji="0" sz="2600" kern="1200">
          <a:solidFill>
            <a:schemeClr val="tx1"/>
          </a:solidFill>
          <a:latin typeface="+mn-lt"/>
          <a:ea typeface="+mn-ea"/>
          <a:cs typeface="+mn-cs"/>
        </a:defRPr>
      </a:lvl1pPr>
      <a:lvl2pPr marL="640064" indent="-246882" algn="l" rtl="0" eaLnBrk="1" latinLnBrk="0" hangingPunct="1">
        <a:spcBef>
          <a:spcPct val="20000"/>
        </a:spcBef>
        <a:buClr>
          <a:schemeClr val="accent1">
            <a:lumMod val="50000"/>
          </a:schemeClr>
        </a:buClr>
        <a:buSzPct val="85000"/>
        <a:buFont typeface="Wingdings 2"/>
        <a:buChar char=""/>
        <a:defRPr kumimoji="0" sz="2400" kern="1200">
          <a:solidFill>
            <a:schemeClr val="tx1"/>
          </a:solidFill>
          <a:latin typeface="+mn-lt"/>
          <a:ea typeface="+mn-ea"/>
          <a:cs typeface="+mn-cs"/>
        </a:defRPr>
      </a:lvl2pPr>
      <a:lvl3pPr marL="914377" indent="-246882" algn="l" rtl="0" eaLnBrk="1" latinLnBrk="0" hangingPunct="1">
        <a:spcBef>
          <a:spcPct val="20000"/>
        </a:spcBef>
        <a:buClr>
          <a:schemeClr val="accent2">
            <a:lumMod val="50000"/>
          </a:schemeClr>
        </a:buClr>
        <a:buSzPct val="70000"/>
        <a:buFont typeface="Wingdings 2"/>
        <a:buChar char=""/>
        <a:defRPr kumimoji="0" sz="2100" kern="1200">
          <a:solidFill>
            <a:schemeClr val="tx1"/>
          </a:solidFill>
          <a:latin typeface="+mn-lt"/>
          <a:ea typeface="+mn-ea"/>
          <a:cs typeface="+mn-cs"/>
        </a:defRPr>
      </a:lvl3pPr>
      <a:lvl4pPr marL="1188690" indent="-210307" algn="l" rtl="0" eaLnBrk="1" latinLnBrk="0" hangingPunct="1">
        <a:spcBef>
          <a:spcPct val="20000"/>
        </a:spcBef>
        <a:buClr>
          <a:schemeClr val="accent3">
            <a:lumMod val="50000"/>
          </a:schemeClr>
        </a:buClr>
        <a:buSzPct val="65000"/>
        <a:buFont typeface="Wingdings 2"/>
        <a:buChar char=""/>
        <a:defRPr kumimoji="0" sz="2000" kern="1200">
          <a:solidFill>
            <a:schemeClr val="tx1"/>
          </a:solidFill>
          <a:latin typeface="+mn-lt"/>
          <a:ea typeface="+mn-ea"/>
          <a:cs typeface="+mn-cs"/>
        </a:defRPr>
      </a:lvl4pPr>
      <a:lvl5pPr marL="1463003" indent="-210307" algn="l" rtl="0" eaLnBrk="1" latinLnBrk="0" hangingPunct="1">
        <a:spcBef>
          <a:spcPct val="20000"/>
        </a:spcBef>
        <a:buClr>
          <a:schemeClr val="accent4">
            <a:lumMod val="75000"/>
          </a:schemeClr>
        </a:buClr>
        <a:buSzPct val="65000"/>
        <a:buFont typeface="Wingdings 2"/>
        <a:buChar char=""/>
        <a:defRPr kumimoji="0" sz="2000" kern="1200">
          <a:solidFill>
            <a:schemeClr val="tx1"/>
          </a:solidFill>
          <a:latin typeface="+mn-lt"/>
          <a:ea typeface="+mn-ea"/>
          <a:cs typeface="+mn-cs"/>
        </a:defRPr>
      </a:lvl5pPr>
      <a:lvl6pPr marL="1737317" indent="-210307" algn="l" rtl="0" eaLnBrk="1" latinLnBrk="0" hangingPunct="1">
        <a:spcBef>
          <a:spcPct val="20000"/>
        </a:spcBef>
        <a:buClr>
          <a:schemeClr val="accent5">
            <a:lumMod val="50000"/>
          </a:schemeClr>
        </a:buClr>
        <a:buSzPct val="80000"/>
        <a:buFont typeface="Wingdings 2"/>
        <a:buChar char=""/>
        <a:defRPr kumimoji="0" sz="1800" kern="1200">
          <a:solidFill>
            <a:schemeClr val="tx1"/>
          </a:solidFill>
          <a:latin typeface="+mn-lt"/>
          <a:ea typeface="+mn-ea"/>
          <a:cs typeface="+mn-cs"/>
        </a:defRPr>
      </a:lvl6pPr>
      <a:lvl7pPr marL="1920192" indent="-182875" algn="l" rtl="0" eaLnBrk="1" latinLnBrk="0" hangingPunct="1">
        <a:spcBef>
          <a:spcPct val="20000"/>
        </a:spcBef>
        <a:buClr>
          <a:schemeClr val="accent6">
            <a:lumMod val="75000"/>
          </a:schemeClr>
        </a:buClr>
        <a:buSzPct val="80000"/>
        <a:buFont typeface="Wingdings 2"/>
        <a:buChar char=""/>
        <a:defRPr kumimoji="0" sz="1600" kern="1200" baseline="0">
          <a:solidFill>
            <a:schemeClr val="tx1"/>
          </a:solidFill>
          <a:latin typeface="+mn-lt"/>
          <a:ea typeface="+mn-ea"/>
          <a:cs typeface="+mn-cs"/>
        </a:defRPr>
      </a:lvl7pPr>
      <a:lvl8pPr marL="2194505" indent="-182875"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285943" indent="0" algn="l" rtl="0" eaLnBrk="1" latinLnBrk="0" hangingPunct="1">
        <a:spcBef>
          <a:spcPct val="20000"/>
        </a:spcBef>
        <a:buClr>
          <a:schemeClr val="tx2"/>
        </a:buClr>
        <a:buFontTx/>
        <a:buNone/>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189" algn="l" rtl="0" eaLnBrk="1" latinLnBrk="0" hangingPunct="1">
        <a:defRPr kumimoji="0" kern="1200">
          <a:solidFill>
            <a:schemeClr val="tx1"/>
          </a:solidFill>
          <a:latin typeface="+mn-lt"/>
          <a:ea typeface="+mn-ea"/>
          <a:cs typeface="+mn-cs"/>
        </a:defRPr>
      </a:lvl2pPr>
      <a:lvl3pPr marL="914377" algn="l" rtl="0" eaLnBrk="1" latinLnBrk="0" hangingPunct="1">
        <a:defRPr kumimoji="0" kern="1200">
          <a:solidFill>
            <a:schemeClr val="tx1"/>
          </a:solidFill>
          <a:latin typeface="+mn-lt"/>
          <a:ea typeface="+mn-ea"/>
          <a:cs typeface="+mn-cs"/>
        </a:defRPr>
      </a:lvl3pPr>
      <a:lvl4pPr marL="1371566" algn="l" rtl="0" eaLnBrk="1" latinLnBrk="0" hangingPunct="1">
        <a:defRPr kumimoji="0" kern="1200">
          <a:solidFill>
            <a:schemeClr val="tx1"/>
          </a:solidFill>
          <a:latin typeface="+mn-lt"/>
          <a:ea typeface="+mn-ea"/>
          <a:cs typeface="+mn-cs"/>
        </a:defRPr>
      </a:lvl4pPr>
      <a:lvl5pPr marL="1828754" algn="l" rtl="0" eaLnBrk="1" latinLnBrk="0" hangingPunct="1">
        <a:defRPr kumimoji="0" kern="1200">
          <a:solidFill>
            <a:schemeClr val="tx1"/>
          </a:solidFill>
          <a:latin typeface="+mn-lt"/>
          <a:ea typeface="+mn-ea"/>
          <a:cs typeface="+mn-cs"/>
        </a:defRPr>
      </a:lvl5pPr>
      <a:lvl6pPr marL="2285943" algn="l" rtl="0" eaLnBrk="1" latinLnBrk="0" hangingPunct="1">
        <a:defRPr kumimoji="0" kern="1200">
          <a:solidFill>
            <a:schemeClr val="tx1"/>
          </a:solidFill>
          <a:latin typeface="+mn-lt"/>
          <a:ea typeface="+mn-ea"/>
          <a:cs typeface="+mn-cs"/>
        </a:defRPr>
      </a:lvl6pPr>
      <a:lvl7pPr marL="2743131" algn="l" rtl="0" eaLnBrk="1" latinLnBrk="0" hangingPunct="1">
        <a:defRPr kumimoji="0" kern="1200">
          <a:solidFill>
            <a:schemeClr val="tx1"/>
          </a:solidFill>
          <a:latin typeface="+mn-lt"/>
          <a:ea typeface="+mn-ea"/>
          <a:cs typeface="+mn-cs"/>
        </a:defRPr>
      </a:lvl7pPr>
      <a:lvl8pPr marL="3200320" algn="l" rtl="0" eaLnBrk="1" latinLnBrk="0" hangingPunct="1">
        <a:defRPr kumimoji="0" kern="1200">
          <a:solidFill>
            <a:schemeClr val="tx1"/>
          </a:solidFill>
          <a:latin typeface="+mn-lt"/>
          <a:ea typeface="+mn-ea"/>
          <a:cs typeface="+mn-cs"/>
        </a:defRPr>
      </a:lvl8pPr>
      <a:lvl9pPr marL="3657509"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www.hudexchange.info/programs/cdbg-dr/" TargetMode="External"/><Relationship Id="rId2" Type="http://schemas.openxmlformats.org/officeDocument/2006/relationships/hyperlink" Target="http://www.cdbg-dr.pr.gov/en/" TargetMode="External"/><Relationship Id="rId1" Type="http://schemas.openxmlformats.org/officeDocument/2006/relationships/slideLayout" Target="../slideLayouts/slideLayout2.xml"/><Relationship Id="rId4" Type="http://schemas.openxmlformats.org/officeDocument/2006/relationships/hyperlink" Target="http://www.ecfr.gov/cgi-bin/text-idx?tpl=/ecfrbrowse/Title24/24cfr570_main_02.tpl"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9.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7.jpeg"/></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scene3d>
              <a:camera prst="orthographicFront"/>
              <a:lightRig rig="freezing" dir="t">
                <a:rot lat="0" lon="0" rev="5640000"/>
              </a:lightRig>
            </a:scene3d>
            <a:sp3d prstMaterial="flat">
              <a:contourClr>
                <a:schemeClr val="tx2"/>
              </a:contourClr>
            </a:sp3d>
          </a:bodyPr>
          <a:lstStyle/>
          <a:p>
            <a:r>
              <a:rPr lang="en-US" sz="6600" dirty="0">
                <a:latin typeface="Trebuchet MS" panose="020B0703020202090204" pitchFamily="34" charset="0"/>
              </a:rPr>
              <a:t>CDBG-DR</a:t>
            </a:r>
          </a:p>
        </p:txBody>
      </p:sp>
      <p:sp>
        <p:nvSpPr>
          <p:cNvPr id="5" name="Subtitle 4"/>
          <p:cNvSpPr>
            <a:spLocks noGrp="1"/>
          </p:cNvSpPr>
          <p:nvPr>
            <p:ph type="subTitle" idx="1"/>
          </p:nvPr>
        </p:nvSpPr>
        <p:spPr/>
        <p:txBody>
          <a:bodyPr>
            <a:normAutofit/>
          </a:bodyPr>
          <a:lstStyle/>
          <a:p>
            <a:pPr marR="0" lvl="0" eaLnBrk="0" fontAlgn="base" hangingPunct="0">
              <a:spcBef>
                <a:spcPct val="0"/>
              </a:spcBef>
              <a:spcAft>
                <a:spcPct val="0"/>
              </a:spcAft>
              <a:buClrTx/>
              <a:buSzTx/>
              <a:defRPr/>
            </a:pPr>
            <a:r>
              <a:rPr lang="en-US" sz="3600" b="1" kern="0" dirty="0">
                <a:latin typeface="Trebuchet MS" panose="020B0703020202090204" pitchFamily="34" charset="0"/>
                <a:cs typeface="Arial"/>
              </a:rPr>
              <a:t>Nuts and Bolts: Puerto Rico</a:t>
            </a:r>
          </a:p>
          <a:p>
            <a:endParaRPr lang="en-US" sz="3200" dirty="0"/>
          </a:p>
        </p:txBody>
      </p:sp>
    </p:spTree>
    <p:extLst>
      <p:ext uri="{BB962C8B-B14F-4D97-AF65-F5344CB8AC3E}">
        <p14:creationId xmlns:p14="http://schemas.microsoft.com/office/powerpoint/2010/main" val="3549628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85ABBD-FF50-4151-A506-1C102034BC88}"/>
              </a:ext>
            </a:extLst>
          </p:cNvPr>
          <p:cNvSpPr>
            <a:spLocks noGrp="1"/>
          </p:cNvSpPr>
          <p:nvPr>
            <p:ph type="title"/>
          </p:nvPr>
        </p:nvSpPr>
        <p:spPr>
          <a:xfrm>
            <a:off x="679010" y="704088"/>
            <a:ext cx="8229600" cy="599611"/>
          </a:xfrm>
        </p:spPr>
        <p:txBody>
          <a:bodyPr>
            <a:noAutofit/>
          </a:bodyPr>
          <a:lstStyle/>
          <a:p>
            <a:pPr lvl="0" defTabSz="457200">
              <a:spcBef>
                <a:spcPts val="0"/>
              </a:spcBef>
              <a:defRPr/>
            </a:pPr>
            <a:r>
              <a:rPr lang="en-US" sz="3600" b="1" dirty="0">
                <a:latin typeface="Trebuchet MS" panose="020B0703020202090204" pitchFamily="34" charset="0"/>
              </a:rPr>
              <a:t>Relationships of Grantee &amp; Nonprofit</a:t>
            </a:r>
          </a:p>
        </p:txBody>
      </p:sp>
      <p:sp>
        <p:nvSpPr>
          <p:cNvPr id="3" name="Content Placeholder 2">
            <a:extLst>
              <a:ext uri="{FF2B5EF4-FFF2-40B4-BE49-F238E27FC236}">
                <a16:creationId xmlns:a16="http://schemas.microsoft.com/office/drawing/2014/main" id="{CF966635-800C-49D2-B1C1-4CAAF9975D08}"/>
              </a:ext>
            </a:extLst>
          </p:cNvPr>
          <p:cNvSpPr>
            <a:spLocks noGrp="1"/>
          </p:cNvSpPr>
          <p:nvPr>
            <p:ph idx="1"/>
          </p:nvPr>
        </p:nvSpPr>
        <p:spPr>
          <a:xfrm>
            <a:off x="457200" y="1448554"/>
            <a:ext cx="8229600" cy="4378668"/>
          </a:xfrm>
        </p:spPr>
        <p:txBody>
          <a:bodyPr>
            <a:noAutofit/>
          </a:bodyPr>
          <a:lstStyle/>
          <a:p>
            <a:pPr>
              <a:spcAft>
                <a:spcPts val="600"/>
              </a:spcAft>
            </a:pPr>
            <a:r>
              <a:rPr lang="en-US" sz="2000" dirty="0">
                <a:latin typeface="Trebuchet MS" panose="020B0703020202090204" pitchFamily="34" charset="0"/>
              </a:rPr>
              <a:t>Additional relationships include:</a:t>
            </a:r>
          </a:p>
          <a:p>
            <a:pPr lvl="1">
              <a:spcAft>
                <a:spcPts val="600"/>
              </a:spcAft>
            </a:pPr>
            <a:r>
              <a:rPr lang="en-US" sz="2000" dirty="0">
                <a:latin typeface="Trebuchet MS" panose="020B0703020202090204" pitchFamily="34" charset="0"/>
              </a:rPr>
              <a:t>Developer</a:t>
            </a:r>
          </a:p>
          <a:p>
            <a:pPr lvl="2"/>
            <a:r>
              <a:rPr lang="en-US" sz="2000" dirty="0">
                <a:latin typeface="Trebuchet MS" panose="020B0703020202090204" pitchFamily="34" charset="0"/>
              </a:rPr>
              <a:t>Awarded funds for an affordable housing development ‒ </a:t>
            </a:r>
          </a:p>
          <a:p>
            <a:pPr lvl="2"/>
            <a:r>
              <a:rPr lang="en-US" sz="2000" dirty="0">
                <a:latin typeface="Trebuchet MS" panose="020B0703020202090204" pitchFamily="34" charset="0"/>
              </a:rPr>
              <a:t>Can be either a for-profit or non-profit entity</a:t>
            </a:r>
          </a:p>
          <a:p>
            <a:pPr lvl="2"/>
            <a:r>
              <a:rPr lang="en-US" sz="2000" dirty="0">
                <a:latin typeface="Trebuchet MS" panose="020B0703020202090204" pitchFamily="34" charset="0"/>
              </a:rPr>
              <a:t>Typically organized and/or formed for single purpose or undertaking (e.g., rental or homebuyer project) </a:t>
            </a:r>
          </a:p>
          <a:p>
            <a:pPr lvl="2"/>
            <a:r>
              <a:rPr lang="en-US" sz="2000" dirty="0">
                <a:latin typeface="Trebuchet MS" panose="020B0703020202090204" pitchFamily="34" charset="0"/>
              </a:rPr>
              <a:t>Does not have to be a for-profit or private sector developer – can be a nonprofit</a:t>
            </a:r>
          </a:p>
          <a:p>
            <a:pPr lvl="1">
              <a:spcAft>
                <a:spcPts val="600"/>
              </a:spcAft>
            </a:pPr>
            <a:r>
              <a:rPr lang="en-US" sz="2000" dirty="0">
                <a:latin typeface="Trebuchet MS" panose="020B0703020202090204" pitchFamily="34" charset="0"/>
              </a:rPr>
              <a:t>Business</a:t>
            </a:r>
          </a:p>
          <a:p>
            <a:pPr lvl="2">
              <a:spcAft>
                <a:spcPts val="600"/>
              </a:spcAft>
            </a:pPr>
            <a:r>
              <a:rPr lang="en-US" sz="2000" dirty="0">
                <a:latin typeface="Trebuchet MS" panose="020B0703020202090204" pitchFamily="34" charset="0"/>
              </a:rPr>
              <a:t>Privately- or publicly-held for-profit entity receiving funds as a beneficiary under a program (e.g., business loan program)</a:t>
            </a:r>
          </a:p>
        </p:txBody>
      </p:sp>
    </p:spTree>
    <p:extLst>
      <p:ext uri="{BB962C8B-B14F-4D97-AF65-F5344CB8AC3E}">
        <p14:creationId xmlns:p14="http://schemas.microsoft.com/office/powerpoint/2010/main" val="26843148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85ABBD-FF50-4151-A506-1C102034BC88}"/>
              </a:ext>
            </a:extLst>
          </p:cNvPr>
          <p:cNvSpPr>
            <a:spLocks noGrp="1"/>
          </p:cNvSpPr>
          <p:nvPr>
            <p:ph type="title"/>
          </p:nvPr>
        </p:nvSpPr>
        <p:spPr>
          <a:xfrm>
            <a:off x="679010" y="704088"/>
            <a:ext cx="8229600" cy="599611"/>
          </a:xfrm>
        </p:spPr>
        <p:txBody>
          <a:bodyPr>
            <a:noAutofit/>
          </a:bodyPr>
          <a:lstStyle/>
          <a:p>
            <a:pPr lvl="0" defTabSz="457200">
              <a:spcBef>
                <a:spcPts val="0"/>
              </a:spcBef>
              <a:defRPr/>
            </a:pPr>
            <a:r>
              <a:rPr lang="en-US" sz="3600" b="1" dirty="0">
                <a:latin typeface="Trebuchet MS" panose="020B0703020202090204" pitchFamily="34" charset="0"/>
              </a:rPr>
              <a:t>Other Relationships of Nonprofit</a:t>
            </a:r>
          </a:p>
        </p:txBody>
      </p:sp>
      <p:sp>
        <p:nvSpPr>
          <p:cNvPr id="3" name="Content Placeholder 2">
            <a:extLst>
              <a:ext uri="{FF2B5EF4-FFF2-40B4-BE49-F238E27FC236}">
                <a16:creationId xmlns:a16="http://schemas.microsoft.com/office/drawing/2014/main" id="{CF966635-800C-49D2-B1C1-4CAAF9975D08}"/>
              </a:ext>
            </a:extLst>
          </p:cNvPr>
          <p:cNvSpPr>
            <a:spLocks noGrp="1"/>
          </p:cNvSpPr>
          <p:nvPr>
            <p:ph idx="1"/>
          </p:nvPr>
        </p:nvSpPr>
        <p:spPr>
          <a:xfrm>
            <a:off x="457200" y="1448554"/>
            <a:ext cx="8229600" cy="4378668"/>
          </a:xfrm>
        </p:spPr>
        <p:txBody>
          <a:bodyPr>
            <a:normAutofit/>
          </a:bodyPr>
          <a:lstStyle/>
          <a:p>
            <a:pPr>
              <a:spcAft>
                <a:spcPts val="600"/>
              </a:spcAft>
            </a:pPr>
            <a:r>
              <a:rPr lang="en-US" dirty="0">
                <a:latin typeface="Trebuchet MS" panose="020B0703020202090204" pitchFamily="34" charset="0"/>
              </a:rPr>
              <a:t>Other relationships available to nonprofits include:</a:t>
            </a:r>
          </a:p>
          <a:p>
            <a:pPr lvl="1">
              <a:spcAft>
                <a:spcPts val="600"/>
              </a:spcAft>
            </a:pPr>
            <a:r>
              <a:rPr lang="en-US" dirty="0">
                <a:latin typeface="Trebuchet MS" panose="020B0703020202090204" pitchFamily="34" charset="0"/>
              </a:rPr>
              <a:t>Subcontractor</a:t>
            </a:r>
          </a:p>
          <a:p>
            <a:pPr lvl="2"/>
            <a:r>
              <a:rPr lang="en-US" dirty="0">
                <a:latin typeface="Trebuchet MS" panose="020B0703020202090204" pitchFamily="34" charset="0"/>
              </a:rPr>
              <a:t>Subcontractor to a prime contractor under contract with the grantee </a:t>
            </a:r>
          </a:p>
          <a:p>
            <a:pPr lvl="3"/>
            <a:r>
              <a:rPr lang="en-US" dirty="0">
                <a:latin typeface="Trebuchet MS" panose="020B0703020202090204" pitchFamily="34" charset="0"/>
              </a:rPr>
              <a:t>Part of a prime contractor’s team identified in proposal </a:t>
            </a:r>
          </a:p>
          <a:p>
            <a:pPr lvl="3"/>
            <a:r>
              <a:rPr lang="en-US" dirty="0">
                <a:latin typeface="Trebuchet MS" panose="020B0703020202090204" pitchFamily="34" charset="0"/>
              </a:rPr>
              <a:t>Part of a prime contractor’s team selected after award of contract</a:t>
            </a:r>
          </a:p>
          <a:p>
            <a:pPr lvl="2"/>
            <a:r>
              <a:rPr lang="en-US" dirty="0">
                <a:latin typeface="Trebuchet MS" panose="020B0703020202090204" pitchFamily="34" charset="0"/>
              </a:rPr>
              <a:t>May be well equipped to provide a piece of the services required of contractor (e.g., applicant intake, </a:t>
            </a:r>
          </a:p>
        </p:txBody>
      </p:sp>
    </p:spTree>
    <p:extLst>
      <p:ext uri="{BB962C8B-B14F-4D97-AF65-F5344CB8AC3E}">
        <p14:creationId xmlns:p14="http://schemas.microsoft.com/office/powerpoint/2010/main" val="20281715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85ABBD-FF50-4151-A506-1C102034BC88}"/>
              </a:ext>
            </a:extLst>
          </p:cNvPr>
          <p:cNvSpPr>
            <a:spLocks noGrp="1"/>
          </p:cNvSpPr>
          <p:nvPr>
            <p:ph type="title"/>
          </p:nvPr>
        </p:nvSpPr>
        <p:spPr>
          <a:xfrm>
            <a:off x="660903" y="704088"/>
            <a:ext cx="8247707" cy="599611"/>
          </a:xfrm>
        </p:spPr>
        <p:txBody>
          <a:bodyPr>
            <a:noAutofit/>
          </a:bodyPr>
          <a:lstStyle/>
          <a:p>
            <a:pPr lvl="0" defTabSz="457200">
              <a:spcBef>
                <a:spcPts val="0"/>
              </a:spcBef>
              <a:defRPr/>
            </a:pPr>
            <a:r>
              <a:rPr lang="en-US" sz="3600" b="1" dirty="0">
                <a:latin typeface="Trebuchet MS" panose="020B0703020202090204" pitchFamily="34" charset="0"/>
              </a:rPr>
              <a:t>Relationships of Grantee &amp; Nonprofit</a:t>
            </a:r>
          </a:p>
        </p:txBody>
      </p:sp>
      <p:graphicFrame>
        <p:nvGraphicFramePr>
          <p:cNvPr id="6" name="Content Placeholder 4">
            <a:extLst>
              <a:ext uri="{FF2B5EF4-FFF2-40B4-BE49-F238E27FC236}">
                <a16:creationId xmlns:a16="http://schemas.microsoft.com/office/drawing/2014/main" id="{460E2F39-3996-4DDF-935B-9B6D9642A7F9}"/>
              </a:ext>
            </a:extLst>
          </p:cNvPr>
          <p:cNvGraphicFramePr>
            <a:graphicFrameLocks noGrp="1"/>
          </p:cNvGraphicFramePr>
          <p:nvPr>
            <p:ph idx="1"/>
            <p:extLst>
              <p:ext uri="{D42A27DB-BD31-4B8C-83A1-F6EECF244321}">
                <p14:modId xmlns:p14="http://schemas.microsoft.com/office/powerpoint/2010/main" val="1244678391"/>
              </p:ext>
            </p:extLst>
          </p:nvPr>
        </p:nvGraphicFramePr>
        <p:xfrm>
          <a:off x="1035866" y="1410062"/>
          <a:ext cx="7162801" cy="4532712"/>
        </p:xfrm>
        <a:graphic>
          <a:graphicData uri="http://schemas.openxmlformats.org/drawingml/2006/table">
            <a:tbl>
              <a:tblPr firstRow="1" firstCol="1" bandRow="1">
                <a:tableStyleId>{5C22544A-7EE6-4342-B048-85BDC9FD1C3A}</a:tableStyleId>
              </a:tblPr>
              <a:tblGrid>
                <a:gridCol w="1897380">
                  <a:extLst>
                    <a:ext uri="{9D8B030D-6E8A-4147-A177-3AD203B41FA5}">
                      <a16:colId xmlns:a16="http://schemas.microsoft.com/office/drawing/2014/main" val="1017439203"/>
                    </a:ext>
                  </a:extLst>
                </a:gridCol>
                <a:gridCol w="2697480">
                  <a:extLst>
                    <a:ext uri="{9D8B030D-6E8A-4147-A177-3AD203B41FA5}">
                      <a16:colId xmlns:a16="http://schemas.microsoft.com/office/drawing/2014/main" val="803210291"/>
                    </a:ext>
                  </a:extLst>
                </a:gridCol>
                <a:gridCol w="2567941">
                  <a:extLst>
                    <a:ext uri="{9D8B030D-6E8A-4147-A177-3AD203B41FA5}">
                      <a16:colId xmlns:a16="http://schemas.microsoft.com/office/drawing/2014/main" val="1086999024"/>
                    </a:ext>
                  </a:extLst>
                </a:gridCol>
              </a:tblGrid>
              <a:tr h="358140">
                <a:tc>
                  <a:txBody>
                    <a:bodyPr/>
                    <a:lstStyle/>
                    <a:p>
                      <a:pPr marL="0" marR="0">
                        <a:spcBef>
                          <a:spcPts val="0"/>
                        </a:spcBef>
                        <a:spcAft>
                          <a:spcPts val="0"/>
                        </a:spcAft>
                      </a:pPr>
                      <a:r>
                        <a:rPr lang="en-US" sz="1600" b="0" i="0" dirty="0">
                          <a:effectLst/>
                          <a:latin typeface="Trebuchet MS" panose="020B0703020202090204" pitchFamily="34" charset="0"/>
                        </a:rPr>
                        <a:t> </a:t>
                      </a:r>
                      <a:endParaRPr lang="en-US" sz="1600" b="0" i="0" dirty="0">
                        <a:effectLst/>
                        <a:latin typeface="Trebuchet MS" panose="020B070302020209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75000"/>
                      </a:schemeClr>
                    </a:solidFill>
                  </a:tcPr>
                </a:tc>
                <a:tc>
                  <a:txBody>
                    <a:bodyPr/>
                    <a:lstStyle/>
                    <a:p>
                      <a:pPr marL="0" marR="0" algn="ctr">
                        <a:spcBef>
                          <a:spcPts val="0"/>
                        </a:spcBef>
                        <a:spcAft>
                          <a:spcPts val="0"/>
                        </a:spcAft>
                      </a:pPr>
                      <a:r>
                        <a:rPr lang="en-US" sz="1600" b="0" i="0" dirty="0">
                          <a:effectLst/>
                          <a:latin typeface="Trebuchet MS" panose="020B0703020202090204" pitchFamily="34" charset="0"/>
                        </a:rPr>
                        <a:t>Subrecipient</a:t>
                      </a:r>
                      <a:endParaRPr lang="en-US" sz="1600" b="0" i="0" dirty="0">
                        <a:effectLst/>
                        <a:latin typeface="Trebuchet MS" panose="020B0703020202090204" pitchFamily="34" charset="0"/>
                        <a:ea typeface="Calibri" panose="020F0502020204030204" pitchFamily="34" charset="0"/>
                        <a:cs typeface="Times New Roman" panose="02020603050405020304" pitchFamily="18" charset="0"/>
                      </a:endParaRPr>
                    </a:p>
                  </a:txBody>
                  <a:tcPr marL="68580" marR="68580" marT="0" marB="0" anchor="ctr">
                    <a:solidFill>
                      <a:schemeClr val="accent1">
                        <a:lumMod val="75000"/>
                      </a:schemeClr>
                    </a:solidFill>
                  </a:tcPr>
                </a:tc>
                <a:tc>
                  <a:txBody>
                    <a:bodyPr/>
                    <a:lstStyle/>
                    <a:p>
                      <a:pPr marL="0" marR="0" algn="ctr">
                        <a:spcBef>
                          <a:spcPts val="0"/>
                        </a:spcBef>
                        <a:spcAft>
                          <a:spcPts val="0"/>
                        </a:spcAft>
                      </a:pPr>
                      <a:r>
                        <a:rPr lang="en-US" sz="1600" b="0" i="0" dirty="0">
                          <a:effectLst/>
                          <a:latin typeface="Trebuchet MS" panose="020B0703020202090204" pitchFamily="34" charset="0"/>
                        </a:rPr>
                        <a:t>Contractor/Developer</a:t>
                      </a:r>
                      <a:endParaRPr lang="en-US" sz="1600" b="0" i="0" dirty="0">
                        <a:effectLst/>
                        <a:latin typeface="Trebuchet MS" panose="020B0703020202090204" pitchFamily="34" charset="0"/>
                        <a:ea typeface="Calibri" panose="020F0502020204030204" pitchFamily="34" charset="0"/>
                        <a:cs typeface="Times New Roman" panose="02020603050405020304" pitchFamily="18" charset="0"/>
                      </a:endParaRPr>
                    </a:p>
                  </a:txBody>
                  <a:tcPr marL="68580" marR="68580" marT="0" marB="0" anchor="ctr">
                    <a:solidFill>
                      <a:schemeClr val="accent1">
                        <a:lumMod val="75000"/>
                      </a:schemeClr>
                    </a:solidFill>
                  </a:tcPr>
                </a:tc>
                <a:extLst>
                  <a:ext uri="{0D108BD9-81ED-4DB2-BD59-A6C34878D82A}">
                    <a16:rowId xmlns:a16="http://schemas.microsoft.com/office/drawing/2014/main" val="1424438895"/>
                  </a:ext>
                </a:extLst>
              </a:tr>
              <a:tr h="1473378">
                <a:tc>
                  <a:txBody>
                    <a:bodyPr/>
                    <a:lstStyle/>
                    <a:p>
                      <a:pPr marL="0" marR="0" algn="ctr">
                        <a:spcBef>
                          <a:spcPts val="0"/>
                        </a:spcBef>
                        <a:spcAft>
                          <a:spcPts val="0"/>
                        </a:spcAft>
                      </a:pPr>
                      <a:r>
                        <a:rPr lang="en-US" sz="1600" b="0" i="0" dirty="0">
                          <a:solidFill>
                            <a:schemeClr val="accent1">
                              <a:lumMod val="75000"/>
                            </a:schemeClr>
                          </a:solidFill>
                          <a:effectLst/>
                          <a:latin typeface="Trebuchet MS" panose="020B0703020202090204" pitchFamily="34" charset="0"/>
                        </a:rPr>
                        <a:t>Selection Process</a:t>
                      </a:r>
                      <a:endParaRPr lang="en-US" sz="1600" b="0" i="0" dirty="0">
                        <a:solidFill>
                          <a:schemeClr val="accent1">
                            <a:lumMod val="75000"/>
                          </a:schemeClr>
                        </a:solidFill>
                        <a:effectLst/>
                        <a:latin typeface="Trebuchet MS" panose="020B0703020202090204" pitchFamily="34" charset="0"/>
                        <a:ea typeface="Calibri" panose="020F0502020204030204" pitchFamily="34" charset="0"/>
                        <a:cs typeface="Times New Roman" panose="02020603050405020304" pitchFamily="18" charset="0"/>
                      </a:endParaRPr>
                    </a:p>
                  </a:txBody>
                  <a:tcPr marL="68580" marR="68580" marT="0" marB="0" anchor="ctr">
                    <a:lnR w="19050" cap="flat" cmpd="sng" algn="ctr">
                      <a:solidFill>
                        <a:schemeClr val="accent1">
                          <a:lumMod val="75000"/>
                        </a:schemeClr>
                      </a:solidFill>
                      <a:prstDash val="solid"/>
                      <a:round/>
                      <a:headEnd type="none" w="med" len="med"/>
                      <a:tailEnd type="none" w="med" len="med"/>
                    </a:lnR>
                    <a:lnB w="19050" cap="flat" cmpd="sng" algn="ctr">
                      <a:solidFill>
                        <a:schemeClr val="accent1">
                          <a:lumMod val="75000"/>
                        </a:schemeClr>
                      </a:solidFill>
                      <a:prstDash val="solid"/>
                      <a:round/>
                      <a:headEnd type="none" w="med" len="med"/>
                      <a:tailEnd type="none" w="med" len="med"/>
                    </a:lnB>
                    <a:noFill/>
                  </a:tcPr>
                </a:tc>
                <a:tc>
                  <a:txBody>
                    <a:bodyPr/>
                    <a:lstStyle/>
                    <a:p>
                      <a:pPr marL="342900" marR="0" lvl="0" indent="-342900" algn="l">
                        <a:spcBef>
                          <a:spcPts val="0"/>
                        </a:spcBef>
                        <a:spcAft>
                          <a:spcPts val="0"/>
                        </a:spcAft>
                        <a:buFont typeface="Wingdings" panose="05000000000000000000" pitchFamily="2" charset="2"/>
                        <a:buChar char=""/>
                      </a:pPr>
                      <a:r>
                        <a:rPr lang="en-US" sz="1600" b="0" i="0" dirty="0">
                          <a:effectLst/>
                          <a:latin typeface="Trebuchet MS" panose="020B0703020202090204" pitchFamily="34" charset="0"/>
                        </a:rPr>
                        <a:t>Designated by the grantee via an application or other selection method</a:t>
                      </a:r>
                      <a:endParaRPr lang="en-US" sz="1600" b="0" i="0" dirty="0">
                        <a:effectLst/>
                        <a:latin typeface="Trebuchet MS" panose="020B0703020202090204" pitchFamily="34" charset="0"/>
                        <a:ea typeface="Calibri" panose="020F0502020204030204" pitchFamily="34" charset="0"/>
                        <a:cs typeface="Times New Roman" panose="02020603050405020304" pitchFamily="18" charset="0"/>
                      </a:endParaRPr>
                    </a:p>
                  </a:txBody>
                  <a:tcPr marL="68580" marR="68580" marT="0" marB="0">
                    <a:lnL w="19050" cap="flat" cmpd="sng" algn="ctr">
                      <a:solidFill>
                        <a:schemeClr val="accent1">
                          <a:lumMod val="75000"/>
                        </a:schemeClr>
                      </a:solidFill>
                      <a:prstDash val="solid"/>
                      <a:round/>
                      <a:headEnd type="none" w="med" len="med"/>
                      <a:tailEnd type="none" w="med" len="med"/>
                    </a:lnL>
                    <a:lnR w="19050" cap="flat" cmpd="sng" algn="ctr">
                      <a:solidFill>
                        <a:schemeClr val="accent1">
                          <a:lumMod val="75000"/>
                        </a:schemeClr>
                      </a:solidFill>
                      <a:prstDash val="solid"/>
                      <a:round/>
                      <a:headEnd type="none" w="med" len="med"/>
                      <a:tailEnd type="none" w="med" len="med"/>
                    </a:lnR>
                    <a:lnB w="19050" cap="flat" cmpd="sng" algn="ctr">
                      <a:solidFill>
                        <a:schemeClr val="accent1">
                          <a:lumMod val="75000"/>
                        </a:schemeClr>
                      </a:solidFill>
                      <a:prstDash val="solid"/>
                      <a:round/>
                      <a:headEnd type="none" w="med" len="med"/>
                      <a:tailEnd type="none" w="med" len="med"/>
                    </a:lnB>
                    <a:noFill/>
                  </a:tcPr>
                </a:tc>
                <a:tc>
                  <a:txBody>
                    <a:bodyPr/>
                    <a:lstStyle/>
                    <a:p>
                      <a:pPr marL="342900" marR="0" lvl="0" indent="-342900">
                        <a:spcBef>
                          <a:spcPts val="0"/>
                        </a:spcBef>
                        <a:spcAft>
                          <a:spcPts val="0"/>
                        </a:spcAft>
                        <a:buFont typeface="Wingdings" panose="05000000000000000000" pitchFamily="2" charset="2"/>
                        <a:buChar char=""/>
                      </a:pPr>
                      <a:r>
                        <a:rPr lang="en-US" sz="1600" b="0" i="0" dirty="0">
                          <a:effectLst/>
                          <a:latin typeface="Trebuchet MS" panose="020B0703020202090204" pitchFamily="34" charset="0"/>
                        </a:rPr>
                        <a:t>Selected by a competitive procurement process in accordance with 2 CFR 200</a:t>
                      </a:r>
                      <a:endParaRPr lang="en-US" sz="1600" b="0" i="0" dirty="0">
                        <a:effectLst/>
                        <a:latin typeface="Trebuchet MS" panose="020B0703020202090204" pitchFamily="34" charset="0"/>
                        <a:ea typeface="Calibri" panose="020F0502020204030204" pitchFamily="34" charset="0"/>
                        <a:cs typeface="Times New Roman" panose="02020603050405020304" pitchFamily="18" charset="0"/>
                      </a:endParaRPr>
                    </a:p>
                  </a:txBody>
                  <a:tcPr marL="68580" marR="68580" marT="0" marB="0">
                    <a:lnL w="19050" cap="flat" cmpd="sng" algn="ctr">
                      <a:solidFill>
                        <a:schemeClr val="accent1">
                          <a:lumMod val="75000"/>
                        </a:schemeClr>
                      </a:solidFill>
                      <a:prstDash val="solid"/>
                      <a:round/>
                      <a:headEnd type="none" w="med" len="med"/>
                      <a:tailEnd type="none" w="med" len="med"/>
                    </a:lnL>
                    <a:lnB w="19050" cap="flat" cmpd="sng" algn="ctr">
                      <a:solidFill>
                        <a:schemeClr val="accent1">
                          <a:lumMod val="75000"/>
                        </a:schemeClr>
                      </a:solidFill>
                      <a:prstDash val="solid"/>
                      <a:round/>
                      <a:headEnd type="none" w="med" len="med"/>
                      <a:tailEnd type="none" w="med" len="med"/>
                    </a:lnB>
                    <a:noFill/>
                  </a:tcPr>
                </a:tc>
                <a:extLst>
                  <a:ext uri="{0D108BD9-81ED-4DB2-BD59-A6C34878D82A}">
                    <a16:rowId xmlns:a16="http://schemas.microsoft.com/office/drawing/2014/main" val="2374918172"/>
                  </a:ext>
                </a:extLst>
              </a:tr>
              <a:tr h="1227816">
                <a:tc>
                  <a:txBody>
                    <a:bodyPr/>
                    <a:lstStyle/>
                    <a:p>
                      <a:pPr marL="0" marR="0" algn="ctr">
                        <a:spcBef>
                          <a:spcPts val="0"/>
                        </a:spcBef>
                        <a:spcAft>
                          <a:spcPts val="0"/>
                        </a:spcAft>
                      </a:pPr>
                      <a:r>
                        <a:rPr lang="en-US" sz="1600" b="0" i="0" dirty="0">
                          <a:solidFill>
                            <a:schemeClr val="accent1">
                              <a:lumMod val="75000"/>
                            </a:schemeClr>
                          </a:solidFill>
                          <a:effectLst/>
                          <a:latin typeface="Trebuchet MS" panose="020B0703020202090204" pitchFamily="34" charset="0"/>
                        </a:rPr>
                        <a:t>Applicability of Requirements</a:t>
                      </a:r>
                      <a:endParaRPr lang="en-US" sz="1600" b="0" i="0" dirty="0">
                        <a:solidFill>
                          <a:schemeClr val="accent1">
                            <a:lumMod val="75000"/>
                          </a:schemeClr>
                        </a:solidFill>
                        <a:effectLst/>
                        <a:latin typeface="Trebuchet MS" panose="020B0703020202090204" pitchFamily="34" charset="0"/>
                        <a:ea typeface="Calibri" panose="020F0502020204030204" pitchFamily="34" charset="0"/>
                        <a:cs typeface="Times New Roman" panose="02020603050405020304" pitchFamily="18" charset="0"/>
                      </a:endParaRPr>
                    </a:p>
                  </a:txBody>
                  <a:tcPr marL="68580" marR="68580" marT="0" marB="0" anchor="ctr">
                    <a:lnR w="19050" cap="flat" cmpd="sng" algn="ctr">
                      <a:solidFill>
                        <a:schemeClr val="accent1">
                          <a:lumMod val="75000"/>
                        </a:schemeClr>
                      </a:solidFill>
                      <a:prstDash val="solid"/>
                      <a:round/>
                      <a:headEnd type="none" w="med" len="med"/>
                      <a:tailEnd type="none" w="med" len="med"/>
                    </a:lnR>
                    <a:lnT w="19050" cap="flat" cmpd="sng" algn="ctr">
                      <a:solidFill>
                        <a:schemeClr val="accent1">
                          <a:lumMod val="75000"/>
                        </a:schemeClr>
                      </a:solidFill>
                      <a:prstDash val="solid"/>
                      <a:round/>
                      <a:headEnd type="none" w="med" len="med"/>
                      <a:tailEnd type="none" w="med" len="med"/>
                    </a:lnT>
                    <a:lnB w="19050" cap="flat" cmpd="sng" algn="ctr">
                      <a:solidFill>
                        <a:schemeClr val="accent1">
                          <a:lumMod val="75000"/>
                        </a:schemeClr>
                      </a:solidFill>
                      <a:prstDash val="solid"/>
                      <a:round/>
                      <a:headEnd type="none" w="med" len="med"/>
                      <a:tailEnd type="none" w="med" len="med"/>
                    </a:lnB>
                    <a:noFill/>
                  </a:tcPr>
                </a:tc>
                <a:tc>
                  <a:txBody>
                    <a:bodyPr/>
                    <a:lstStyle/>
                    <a:p>
                      <a:pPr marL="342900" marR="0" lvl="0" indent="-342900">
                        <a:spcBef>
                          <a:spcPts val="0"/>
                        </a:spcBef>
                        <a:spcAft>
                          <a:spcPts val="0"/>
                        </a:spcAft>
                        <a:buFont typeface="Wingdings" panose="05000000000000000000" pitchFamily="2" charset="2"/>
                        <a:buChar char=""/>
                      </a:pPr>
                      <a:r>
                        <a:rPr lang="en-US" sz="1600" b="0" i="0" dirty="0">
                          <a:effectLst/>
                          <a:latin typeface="Trebuchet MS" panose="020B0703020202090204" pitchFamily="34" charset="0"/>
                        </a:rPr>
                        <a:t>Subject to all applicable administrative, financial and cross-cutting rules</a:t>
                      </a:r>
                      <a:endParaRPr lang="en-US" sz="1600" b="0" i="0" dirty="0">
                        <a:effectLst/>
                        <a:latin typeface="Trebuchet MS" panose="020B0703020202090204" pitchFamily="34" charset="0"/>
                        <a:ea typeface="Calibri" panose="020F0502020204030204" pitchFamily="34" charset="0"/>
                        <a:cs typeface="Times New Roman" panose="02020603050405020304" pitchFamily="18" charset="0"/>
                      </a:endParaRPr>
                    </a:p>
                  </a:txBody>
                  <a:tcPr marL="68580" marR="68580" marT="0" marB="0">
                    <a:lnL w="19050" cap="flat" cmpd="sng" algn="ctr">
                      <a:solidFill>
                        <a:schemeClr val="accent1">
                          <a:lumMod val="75000"/>
                        </a:schemeClr>
                      </a:solidFill>
                      <a:prstDash val="solid"/>
                      <a:round/>
                      <a:headEnd type="none" w="med" len="med"/>
                      <a:tailEnd type="none" w="med" len="med"/>
                    </a:lnL>
                    <a:lnR w="19050" cap="flat" cmpd="sng" algn="ctr">
                      <a:solidFill>
                        <a:schemeClr val="accent1">
                          <a:lumMod val="75000"/>
                        </a:schemeClr>
                      </a:solidFill>
                      <a:prstDash val="solid"/>
                      <a:round/>
                      <a:headEnd type="none" w="med" len="med"/>
                      <a:tailEnd type="none" w="med" len="med"/>
                    </a:lnR>
                    <a:lnT w="19050" cap="flat" cmpd="sng" algn="ctr">
                      <a:solidFill>
                        <a:schemeClr val="accent1">
                          <a:lumMod val="75000"/>
                        </a:schemeClr>
                      </a:solidFill>
                      <a:prstDash val="solid"/>
                      <a:round/>
                      <a:headEnd type="none" w="med" len="med"/>
                      <a:tailEnd type="none" w="med" len="med"/>
                    </a:lnT>
                    <a:lnB w="19050" cap="flat" cmpd="sng" algn="ctr">
                      <a:solidFill>
                        <a:schemeClr val="accent1">
                          <a:lumMod val="75000"/>
                        </a:schemeClr>
                      </a:solidFill>
                      <a:prstDash val="solid"/>
                      <a:round/>
                      <a:headEnd type="none" w="med" len="med"/>
                      <a:tailEnd type="none" w="med" len="med"/>
                    </a:lnB>
                    <a:noFill/>
                  </a:tcPr>
                </a:tc>
                <a:tc>
                  <a:txBody>
                    <a:bodyPr/>
                    <a:lstStyle/>
                    <a:p>
                      <a:pPr marL="342900" marR="0" lvl="0" indent="-342900">
                        <a:spcBef>
                          <a:spcPts val="0"/>
                        </a:spcBef>
                        <a:spcAft>
                          <a:spcPts val="0"/>
                        </a:spcAft>
                        <a:buFont typeface="Wingdings" panose="05000000000000000000" pitchFamily="2" charset="2"/>
                        <a:buChar char=""/>
                      </a:pPr>
                      <a:r>
                        <a:rPr lang="en-US" sz="1600" b="0" i="0" dirty="0">
                          <a:effectLst/>
                          <a:latin typeface="Trebuchet MS" panose="020B0703020202090204" pitchFamily="34" charset="0"/>
                        </a:rPr>
                        <a:t>Subject to requirements for the specified scope of work</a:t>
                      </a:r>
                      <a:endParaRPr lang="en-US" sz="1600" b="0" i="0" dirty="0">
                        <a:effectLst/>
                        <a:latin typeface="Trebuchet MS" panose="020B0703020202090204" pitchFamily="34" charset="0"/>
                        <a:ea typeface="Calibri" panose="020F0502020204030204" pitchFamily="34" charset="0"/>
                        <a:cs typeface="Times New Roman" panose="02020603050405020304" pitchFamily="18" charset="0"/>
                      </a:endParaRPr>
                    </a:p>
                  </a:txBody>
                  <a:tcPr marL="68580" marR="68580" marT="0" marB="0">
                    <a:lnL w="19050" cap="flat" cmpd="sng" algn="ctr">
                      <a:solidFill>
                        <a:schemeClr val="accent1">
                          <a:lumMod val="75000"/>
                        </a:schemeClr>
                      </a:solidFill>
                      <a:prstDash val="solid"/>
                      <a:round/>
                      <a:headEnd type="none" w="med" len="med"/>
                      <a:tailEnd type="none" w="med" len="med"/>
                    </a:lnL>
                    <a:lnT w="19050" cap="flat" cmpd="sng" algn="ctr">
                      <a:solidFill>
                        <a:schemeClr val="accent1">
                          <a:lumMod val="75000"/>
                        </a:schemeClr>
                      </a:solidFill>
                      <a:prstDash val="solid"/>
                      <a:round/>
                      <a:headEnd type="none" w="med" len="med"/>
                      <a:tailEnd type="none" w="med" len="med"/>
                    </a:lnT>
                    <a:lnB w="19050" cap="flat" cmpd="sng" algn="ctr">
                      <a:solidFill>
                        <a:schemeClr val="accent1">
                          <a:lumMod val="75000"/>
                        </a:schemeClr>
                      </a:solidFill>
                      <a:prstDash val="solid"/>
                      <a:round/>
                      <a:headEnd type="none" w="med" len="med"/>
                      <a:tailEnd type="none" w="med" len="med"/>
                    </a:lnB>
                    <a:noFill/>
                  </a:tcPr>
                </a:tc>
                <a:extLst>
                  <a:ext uri="{0D108BD9-81ED-4DB2-BD59-A6C34878D82A}">
                    <a16:rowId xmlns:a16="http://schemas.microsoft.com/office/drawing/2014/main" val="385724319"/>
                  </a:ext>
                </a:extLst>
              </a:tr>
              <a:tr h="1473378">
                <a:tc>
                  <a:txBody>
                    <a:bodyPr/>
                    <a:lstStyle/>
                    <a:p>
                      <a:pPr marL="0" marR="0" algn="ctr">
                        <a:spcBef>
                          <a:spcPts val="0"/>
                        </a:spcBef>
                        <a:spcAft>
                          <a:spcPts val="0"/>
                        </a:spcAft>
                      </a:pPr>
                      <a:r>
                        <a:rPr lang="en-US" sz="1600" b="0" i="0" dirty="0">
                          <a:solidFill>
                            <a:schemeClr val="accent1">
                              <a:lumMod val="75000"/>
                            </a:schemeClr>
                          </a:solidFill>
                          <a:effectLst/>
                          <a:latin typeface="Trebuchet MS" panose="020B0703020202090204" pitchFamily="34" charset="0"/>
                        </a:rPr>
                        <a:t>Monitoring and Performance</a:t>
                      </a:r>
                      <a:endParaRPr lang="en-US" sz="1600" b="0" i="0" dirty="0">
                        <a:solidFill>
                          <a:schemeClr val="accent1">
                            <a:lumMod val="75000"/>
                          </a:schemeClr>
                        </a:solidFill>
                        <a:effectLst/>
                        <a:latin typeface="Trebuchet MS" panose="020B0703020202090204" pitchFamily="34" charset="0"/>
                        <a:ea typeface="Calibri" panose="020F0502020204030204" pitchFamily="34" charset="0"/>
                        <a:cs typeface="Times New Roman" panose="02020603050405020304" pitchFamily="18" charset="0"/>
                      </a:endParaRPr>
                    </a:p>
                  </a:txBody>
                  <a:tcPr marL="68580" marR="68580" marT="0" marB="0" anchor="ctr">
                    <a:lnR w="19050" cap="flat" cmpd="sng" algn="ctr">
                      <a:solidFill>
                        <a:schemeClr val="accent1">
                          <a:lumMod val="75000"/>
                        </a:schemeClr>
                      </a:solidFill>
                      <a:prstDash val="solid"/>
                      <a:round/>
                      <a:headEnd type="none" w="med" len="med"/>
                      <a:tailEnd type="none" w="med" len="med"/>
                    </a:lnR>
                    <a:lnT w="19050" cap="flat" cmpd="sng" algn="ctr">
                      <a:solidFill>
                        <a:schemeClr val="accent1">
                          <a:lumMod val="75000"/>
                        </a:schemeClr>
                      </a:solidFill>
                      <a:prstDash val="solid"/>
                      <a:round/>
                      <a:headEnd type="none" w="med" len="med"/>
                      <a:tailEnd type="none" w="med" len="med"/>
                    </a:lnT>
                    <a:noFill/>
                  </a:tcPr>
                </a:tc>
                <a:tc>
                  <a:txBody>
                    <a:bodyPr/>
                    <a:lstStyle/>
                    <a:p>
                      <a:pPr marL="342900" marR="0" lvl="0" indent="-342900">
                        <a:spcBef>
                          <a:spcPts val="0"/>
                        </a:spcBef>
                        <a:spcAft>
                          <a:spcPts val="0"/>
                        </a:spcAft>
                        <a:buFont typeface="Wingdings" panose="05000000000000000000" pitchFamily="2" charset="2"/>
                        <a:buChar char=""/>
                      </a:pPr>
                      <a:r>
                        <a:rPr lang="en-US" sz="1600" b="0" i="0" dirty="0">
                          <a:effectLst/>
                          <a:latin typeface="Trebuchet MS" panose="020B0703020202090204" pitchFamily="34" charset="0"/>
                        </a:rPr>
                        <a:t>Must adhere to written agreement outlining responsibilities</a:t>
                      </a:r>
                    </a:p>
                    <a:p>
                      <a:pPr marL="342900" marR="0" lvl="0" indent="-342900">
                        <a:spcBef>
                          <a:spcPts val="0"/>
                        </a:spcBef>
                        <a:spcAft>
                          <a:spcPts val="0"/>
                        </a:spcAft>
                        <a:buFont typeface="Wingdings" panose="05000000000000000000" pitchFamily="2" charset="2"/>
                        <a:buChar char=""/>
                      </a:pPr>
                      <a:r>
                        <a:rPr lang="en-US" sz="1600" b="0" i="0" dirty="0">
                          <a:effectLst/>
                          <a:latin typeface="Trebuchet MS" panose="020B0703020202090204" pitchFamily="34" charset="0"/>
                        </a:rPr>
                        <a:t>Recipient monitors all aspects of program</a:t>
                      </a:r>
                      <a:endParaRPr lang="en-US" sz="1600" b="0" i="0" dirty="0">
                        <a:effectLst/>
                        <a:latin typeface="Trebuchet MS" panose="020B0703020202090204" pitchFamily="34" charset="0"/>
                        <a:ea typeface="Calibri" panose="020F0502020204030204" pitchFamily="34" charset="0"/>
                        <a:cs typeface="Times New Roman" panose="02020603050405020304" pitchFamily="18" charset="0"/>
                      </a:endParaRPr>
                    </a:p>
                  </a:txBody>
                  <a:tcPr marL="68580" marR="68580" marT="0" marB="0">
                    <a:lnL w="19050" cap="flat" cmpd="sng" algn="ctr">
                      <a:solidFill>
                        <a:schemeClr val="accent1">
                          <a:lumMod val="75000"/>
                        </a:schemeClr>
                      </a:solidFill>
                      <a:prstDash val="solid"/>
                      <a:round/>
                      <a:headEnd type="none" w="med" len="med"/>
                      <a:tailEnd type="none" w="med" len="med"/>
                    </a:lnL>
                    <a:lnR w="19050" cap="flat" cmpd="sng" algn="ctr">
                      <a:solidFill>
                        <a:schemeClr val="accent1">
                          <a:lumMod val="75000"/>
                        </a:schemeClr>
                      </a:solidFill>
                      <a:prstDash val="solid"/>
                      <a:round/>
                      <a:headEnd type="none" w="med" len="med"/>
                      <a:tailEnd type="none" w="med" len="med"/>
                    </a:lnR>
                    <a:lnT w="19050" cap="flat" cmpd="sng" algn="ctr">
                      <a:solidFill>
                        <a:schemeClr val="accent1">
                          <a:lumMod val="75000"/>
                        </a:schemeClr>
                      </a:solidFill>
                      <a:prstDash val="solid"/>
                      <a:round/>
                      <a:headEnd type="none" w="med" len="med"/>
                      <a:tailEnd type="none" w="med" len="med"/>
                    </a:lnT>
                    <a:noFill/>
                  </a:tcPr>
                </a:tc>
                <a:tc>
                  <a:txBody>
                    <a:bodyPr/>
                    <a:lstStyle/>
                    <a:p>
                      <a:pPr marL="342900" marR="0" lvl="0" indent="-342900">
                        <a:spcBef>
                          <a:spcPts val="0"/>
                        </a:spcBef>
                        <a:spcAft>
                          <a:spcPts val="0"/>
                        </a:spcAft>
                        <a:buFont typeface="Wingdings" panose="05000000000000000000" pitchFamily="2" charset="2"/>
                        <a:buChar char=""/>
                      </a:pPr>
                      <a:r>
                        <a:rPr lang="en-US" sz="1600" b="0" i="0" dirty="0">
                          <a:effectLst/>
                          <a:latin typeface="Trebuchet MS" panose="020B0703020202090204" pitchFamily="34" charset="0"/>
                        </a:rPr>
                        <a:t>Must deliver services identified in the contract</a:t>
                      </a:r>
                      <a:endParaRPr lang="en-US" sz="1600" b="0" i="0" dirty="0">
                        <a:effectLst/>
                        <a:latin typeface="Trebuchet MS" panose="020B0703020202090204" pitchFamily="34" charset="0"/>
                        <a:ea typeface="Calibri" panose="020F0502020204030204" pitchFamily="34" charset="0"/>
                        <a:cs typeface="Times New Roman" panose="02020603050405020304" pitchFamily="18" charset="0"/>
                      </a:endParaRPr>
                    </a:p>
                  </a:txBody>
                  <a:tcPr marL="68580" marR="68580" marT="0" marB="0">
                    <a:lnL w="19050" cap="flat" cmpd="sng" algn="ctr">
                      <a:solidFill>
                        <a:schemeClr val="accent1">
                          <a:lumMod val="75000"/>
                        </a:schemeClr>
                      </a:solidFill>
                      <a:prstDash val="solid"/>
                      <a:round/>
                      <a:headEnd type="none" w="med" len="med"/>
                      <a:tailEnd type="none" w="med" len="med"/>
                    </a:lnL>
                    <a:lnT w="19050" cap="flat" cmpd="sng" algn="ctr">
                      <a:solidFill>
                        <a:schemeClr val="accent1">
                          <a:lumMod val="75000"/>
                        </a:schemeClr>
                      </a:solidFill>
                      <a:prstDash val="solid"/>
                      <a:round/>
                      <a:headEnd type="none" w="med" len="med"/>
                      <a:tailEnd type="none" w="med" len="med"/>
                    </a:lnT>
                    <a:noFill/>
                  </a:tcPr>
                </a:tc>
                <a:extLst>
                  <a:ext uri="{0D108BD9-81ED-4DB2-BD59-A6C34878D82A}">
                    <a16:rowId xmlns:a16="http://schemas.microsoft.com/office/drawing/2014/main" val="3454374565"/>
                  </a:ext>
                </a:extLst>
              </a:tr>
            </a:tbl>
          </a:graphicData>
        </a:graphic>
      </p:graphicFrame>
    </p:spTree>
    <p:extLst>
      <p:ext uri="{BB962C8B-B14F-4D97-AF65-F5344CB8AC3E}">
        <p14:creationId xmlns:p14="http://schemas.microsoft.com/office/powerpoint/2010/main" val="14138845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85ABBD-FF50-4151-A506-1C102034BC88}"/>
              </a:ext>
            </a:extLst>
          </p:cNvPr>
          <p:cNvSpPr>
            <a:spLocks noGrp="1"/>
          </p:cNvSpPr>
          <p:nvPr>
            <p:ph type="title"/>
          </p:nvPr>
        </p:nvSpPr>
        <p:spPr>
          <a:xfrm>
            <a:off x="679010" y="704088"/>
            <a:ext cx="8229600" cy="599611"/>
          </a:xfrm>
        </p:spPr>
        <p:txBody>
          <a:bodyPr>
            <a:noAutofit/>
          </a:bodyPr>
          <a:lstStyle/>
          <a:p>
            <a:r>
              <a:rPr lang="en-US" sz="4000" b="1" dirty="0">
                <a:latin typeface="Trebuchet MS" panose="020B0703020202090204" pitchFamily="34" charset="0"/>
              </a:rPr>
              <a:t>Assessing Capacity</a:t>
            </a:r>
          </a:p>
        </p:txBody>
      </p:sp>
      <p:sp>
        <p:nvSpPr>
          <p:cNvPr id="3" name="Content Placeholder 2">
            <a:extLst>
              <a:ext uri="{FF2B5EF4-FFF2-40B4-BE49-F238E27FC236}">
                <a16:creationId xmlns:a16="http://schemas.microsoft.com/office/drawing/2014/main" id="{CF966635-800C-49D2-B1C1-4CAAF9975D08}"/>
              </a:ext>
            </a:extLst>
          </p:cNvPr>
          <p:cNvSpPr>
            <a:spLocks noGrp="1"/>
          </p:cNvSpPr>
          <p:nvPr>
            <p:ph idx="1"/>
          </p:nvPr>
        </p:nvSpPr>
        <p:spPr>
          <a:xfrm>
            <a:off x="457200" y="1448554"/>
            <a:ext cx="8229600" cy="4705358"/>
          </a:xfrm>
        </p:spPr>
        <p:txBody>
          <a:bodyPr>
            <a:normAutofit fontScale="92500" lnSpcReduction="20000"/>
          </a:bodyPr>
          <a:lstStyle/>
          <a:p>
            <a:pPr marL="0" indent="0">
              <a:spcAft>
                <a:spcPts val="600"/>
              </a:spcAft>
              <a:buNone/>
            </a:pPr>
            <a:r>
              <a:rPr lang="en-US" sz="3000" dirty="0">
                <a:latin typeface="Trebuchet MS" panose="020B0703020202090204" pitchFamily="34" charset="0"/>
              </a:rPr>
              <a:t>Grantee will assess the capacity of the subrecipient or contractor.  Assessment may include:</a:t>
            </a:r>
          </a:p>
          <a:p>
            <a:pPr>
              <a:spcAft>
                <a:spcPts val="600"/>
              </a:spcAft>
            </a:pPr>
            <a:r>
              <a:rPr lang="en-US" sz="2800" dirty="0">
                <a:latin typeface="Trebuchet MS" panose="020B0703020202090204" pitchFamily="34" charset="0"/>
              </a:rPr>
              <a:t>Grant management history (track record) </a:t>
            </a:r>
          </a:p>
          <a:p>
            <a:pPr lvl="1">
              <a:spcBef>
                <a:spcPts val="0"/>
              </a:spcBef>
            </a:pPr>
            <a:r>
              <a:rPr lang="en-US" dirty="0">
                <a:latin typeface="Trebuchet MS" panose="020B0703020202090204" pitchFamily="34" charset="0"/>
              </a:rPr>
              <a:t>Prior grantee monitoring reports </a:t>
            </a:r>
          </a:p>
          <a:p>
            <a:pPr lvl="1">
              <a:spcBef>
                <a:spcPts val="0"/>
              </a:spcBef>
            </a:pPr>
            <a:r>
              <a:rPr lang="en-US" dirty="0">
                <a:latin typeface="Trebuchet MS" panose="020B0703020202090204" pitchFamily="34" charset="0"/>
              </a:rPr>
              <a:t>Other audits</a:t>
            </a:r>
          </a:p>
          <a:p>
            <a:pPr>
              <a:spcAft>
                <a:spcPts val="600"/>
              </a:spcAft>
            </a:pPr>
            <a:r>
              <a:rPr lang="en-US" sz="2800" dirty="0">
                <a:latin typeface="Trebuchet MS" panose="020B0703020202090204" pitchFamily="34" charset="0"/>
              </a:rPr>
              <a:t>Staffing </a:t>
            </a:r>
          </a:p>
          <a:p>
            <a:pPr lvl="1">
              <a:lnSpc>
                <a:spcPct val="120000"/>
              </a:lnSpc>
              <a:spcBef>
                <a:spcPts val="0"/>
              </a:spcBef>
            </a:pPr>
            <a:r>
              <a:rPr lang="en-US" dirty="0">
                <a:latin typeface="Trebuchet MS" panose="020B0703020202090204" pitchFamily="34" charset="0"/>
              </a:rPr>
              <a:t>New or experienced </a:t>
            </a:r>
          </a:p>
          <a:p>
            <a:pPr lvl="1">
              <a:lnSpc>
                <a:spcPct val="120000"/>
              </a:lnSpc>
              <a:spcBef>
                <a:spcPts val="0"/>
              </a:spcBef>
            </a:pPr>
            <a:r>
              <a:rPr lang="en-US" dirty="0">
                <a:latin typeface="Trebuchet MS" panose="020B0703020202090204" pitchFamily="34" charset="0"/>
              </a:rPr>
              <a:t>Turnover rate </a:t>
            </a:r>
          </a:p>
          <a:p>
            <a:pPr>
              <a:spcAft>
                <a:spcPts val="600"/>
              </a:spcAft>
            </a:pPr>
            <a:r>
              <a:rPr lang="en-US" sz="2800" dirty="0">
                <a:latin typeface="Trebuchet MS" panose="020B0703020202090204" pitchFamily="34" charset="0"/>
              </a:rPr>
              <a:t>Program and activity experience </a:t>
            </a:r>
          </a:p>
          <a:p>
            <a:pPr lvl="1">
              <a:lnSpc>
                <a:spcPct val="110000"/>
              </a:lnSpc>
              <a:spcBef>
                <a:spcPts val="0"/>
              </a:spcBef>
            </a:pPr>
            <a:r>
              <a:rPr lang="en-US" dirty="0">
                <a:latin typeface="Trebuchet MS" panose="020B0703020202090204" pitchFamily="34" charset="0"/>
              </a:rPr>
              <a:t>Knowledge of CDBG/CDBG-DR </a:t>
            </a:r>
          </a:p>
          <a:p>
            <a:pPr lvl="1">
              <a:lnSpc>
                <a:spcPct val="110000"/>
              </a:lnSpc>
              <a:spcBef>
                <a:spcPts val="0"/>
              </a:spcBef>
            </a:pPr>
            <a:r>
              <a:rPr lang="en-US" dirty="0">
                <a:latin typeface="Trebuchet MS" panose="020B0703020202090204" pitchFamily="34" charset="0"/>
              </a:rPr>
              <a:t>Experience managing similar programs/activities</a:t>
            </a:r>
            <a:endParaRPr lang="en-US" dirty="0">
              <a:latin typeface="Trebuchet MS" panose="020B0703020202090204" pitchFamily="34" charset="0"/>
              <a:cs typeface="Arial"/>
            </a:endParaRPr>
          </a:p>
        </p:txBody>
      </p:sp>
    </p:spTree>
    <p:extLst>
      <p:ext uri="{BB962C8B-B14F-4D97-AF65-F5344CB8AC3E}">
        <p14:creationId xmlns:p14="http://schemas.microsoft.com/office/powerpoint/2010/main" val="23163412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85ABBD-FF50-4151-A506-1C102034BC88}"/>
              </a:ext>
            </a:extLst>
          </p:cNvPr>
          <p:cNvSpPr>
            <a:spLocks noGrp="1"/>
          </p:cNvSpPr>
          <p:nvPr>
            <p:ph type="title"/>
          </p:nvPr>
        </p:nvSpPr>
        <p:spPr>
          <a:xfrm>
            <a:off x="679009" y="704088"/>
            <a:ext cx="8229600" cy="599611"/>
          </a:xfrm>
        </p:spPr>
        <p:txBody>
          <a:bodyPr>
            <a:noAutofit/>
          </a:bodyPr>
          <a:lstStyle/>
          <a:p>
            <a:pPr lvl="0" defTabSz="457200">
              <a:spcBef>
                <a:spcPts val="0"/>
              </a:spcBef>
              <a:defRPr/>
            </a:pPr>
            <a:r>
              <a:rPr lang="en-US" sz="4000" b="1" dirty="0">
                <a:latin typeface="Trebuchet MS" panose="020B0703020202090204" pitchFamily="34" charset="0"/>
              </a:rPr>
              <a:t>Assessing Capacity</a:t>
            </a:r>
          </a:p>
        </p:txBody>
      </p:sp>
      <p:sp>
        <p:nvSpPr>
          <p:cNvPr id="3" name="Content Placeholder 2">
            <a:extLst>
              <a:ext uri="{FF2B5EF4-FFF2-40B4-BE49-F238E27FC236}">
                <a16:creationId xmlns:a16="http://schemas.microsoft.com/office/drawing/2014/main" id="{CF966635-800C-49D2-B1C1-4CAAF9975D08}"/>
              </a:ext>
            </a:extLst>
          </p:cNvPr>
          <p:cNvSpPr>
            <a:spLocks noGrp="1"/>
          </p:cNvSpPr>
          <p:nvPr>
            <p:ph idx="1"/>
          </p:nvPr>
        </p:nvSpPr>
        <p:spPr>
          <a:xfrm>
            <a:off x="457200" y="1448554"/>
            <a:ext cx="8229600" cy="4378668"/>
          </a:xfrm>
        </p:spPr>
        <p:txBody>
          <a:bodyPr>
            <a:normAutofit/>
          </a:bodyPr>
          <a:lstStyle/>
          <a:p>
            <a:pPr marL="0" indent="0">
              <a:spcAft>
                <a:spcPts val="600"/>
              </a:spcAft>
              <a:buNone/>
            </a:pPr>
            <a:r>
              <a:rPr lang="en-US" sz="2200" dirty="0">
                <a:latin typeface="Trebuchet MS" panose="020B0703020202090204" pitchFamily="34" charset="0"/>
              </a:rPr>
              <a:t>Assessment may also include:</a:t>
            </a:r>
          </a:p>
          <a:p>
            <a:pPr>
              <a:spcAft>
                <a:spcPts val="600"/>
              </a:spcAft>
            </a:pPr>
            <a:r>
              <a:rPr lang="en-US" sz="2200" dirty="0">
                <a:latin typeface="Trebuchet MS" panose="020B0703020202090204" pitchFamily="34" charset="0"/>
              </a:rPr>
              <a:t>Financial and Tracking Systems </a:t>
            </a:r>
          </a:p>
          <a:p>
            <a:pPr lvl="1">
              <a:spcAft>
                <a:spcPts val="600"/>
              </a:spcAft>
            </a:pPr>
            <a:r>
              <a:rPr lang="en-US" sz="2200" dirty="0">
                <a:latin typeface="Trebuchet MS" panose="020B0703020202090204" pitchFamily="34" charset="0"/>
              </a:rPr>
              <a:t>Adherence to uniform standards (2 CFR 200)</a:t>
            </a:r>
          </a:p>
          <a:p>
            <a:pPr lvl="1">
              <a:spcAft>
                <a:spcPts val="600"/>
              </a:spcAft>
            </a:pPr>
            <a:r>
              <a:rPr lang="en-US" sz="2200" dirty="0">
                <a:latin typeface="Trebuchet MS" panose="020B0703020202090204" pitchFamily="34" charset="0"/>
              </a:rPr>
              <a:t>Invoice and payment functionality </a:t>
            </a:r>
          </a:p>
          <a:p>
            <a:pPr lvl="1">
              <a:spcAft>
                <a:spcPts val="600"/>
              </a:spcAft>
            </a:pPr>
            <a:r>
              <a:rPr lang="en-US" sz="2200" dirty="0">
                <a:latin typeface="Trebuchet MS" panose="020B0703020202090204" pitchFamily="34" charset="0"/>
              </a:rPr>
              <a:t>Experience in handling program income (if applicable)</a:t>
            </a:r>
          </a:p>
          <a:p>
            <a:pPr lvl="1">
              <a:spcAft>
                <a:spcPts val="600"/>
              </a:spcAft>
            </a:pPr>
            <a:r>
              <a:rPr lang="en-US" sz="2200" dirty="0">
                <a:latin typeface="Trebuchet MS" panose="020B0703020202090204" pitchFamily="34" charset="0"/>
              </a:rPr>
              <a:t>2 CFR 200 audit reports </a:t>
            </a:r>
          </a:p>
          <a:p>
            <a:pPr marL="393182" lvl="1" indent="0">
              <a:spcAft>
                <a:spcPts val="600"/>
              </a:spcAft>
              <a:buNone/>
            </a:pPr>
            <a:r>
              <a:rPr lang="en-US" sz="2200" dirty="0">
                <a:latin typeface="Trebuchet MS" panose="020B0703020202090204" pitchFamily="34" charset="0"/>
              </a:rPr>
              <a:t>Note: Payment is Made as Reimbursement Only</a:t>
            </a:r>
          </a:p>
          <a:p>
            <a:pPr lvl="1">
              <a:spcAft>
                <a:spcPts val="600"/>
              </a:spcAft>
            </a:pPr>
            <a:endParaRPr lang="en-US" dirty="0"/>
          </a:p>
        </p:txBody>
      </p:sp>
    </p:spTree>
    <p:extLst>
      <p:ext uri="{BB962C8B-B14F-4D97-AF65-F5344CB8AC3E}">
        <p14:creationId xmlns:p14="http://schemas.microsoft.com/office/powerpoint/2010/main" val="15478663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B780551D-C2B2-45F5-BE28-936E7692AE3E}"/>
              </a:ext>
            </a:extLst>
          </p:cNvPr>
          <p:cNvSpPr txBox="1">
            <a:spLocks/>
          </p:cNvSpPr>
          <p:nvPr/>
        </p:nvSpPr>
        <p:spPr>
          <a:xfrm>
            <a:off x="390700" y="1703862"/>
            <a:ext cx="7730683" cy="838200"/>
          </a:xfrm>
          <a:prstGeom prst="rect">
            <a:avLst/>
          </a:prstGeom>
        </p:spPr>
        <p:txBody>
          <a:bodyPr/>
          <a:lstStyle>
            <a:lvl1pPr marL="274313" indent="-274313" algn="l" rtl="0" eaLnBrk="1" latinLnBrk="0" hangingPunct="1">
              <a:spcBef>
                <a:spcPct val="20000"/>
              </a:spcBef>
              <a:buClr>
                <a:schemeClr val="accent3">
                  <a:lumMod val="50000"/>
                </a:schemeClr>
              </a:buClr>
              <a:buSzPct val="95000"/>
              <a:buFont typeface="Wingdings 2"/>
              <a:buChar char=""/>
              <a:defRPr kumimoji="0" sz="2600" kern="1200">
                <a:solidFill>
                  <a:schemeClr val="tx1"/>
                </a:solidFill>
                <a:latin typeface="+mn-lt"/>
                <a:ea typeface="+mn-ea"/>
                <a:cs typeface="+mn-cs"/>
              </a:defRPr>
            </a:lvl1pPr>
            <a:lvl2pPr marL="640064" indent="-246882" algn="l" rtl="0" eaLnBrk="1" latinLnBrk="0" hangingPunct="1">
              <a:spcBef>
                <a:spcPct val="20000"/>
              </a:spcBef>
              <a:buClr>
                <a:schemeClr val="accent1">
                  <a:lumMod val="50000"/>
                </a:schemeClr>
              </a:buClr>
              <a:buSzPct val="85000"/>
              <a:buFont typeface="Wingdings 2"/>
              <a:buChar char=""/>
              <a:defRPr kumimoji="0" sz="2400" kern="1200">
                <a:solidFill>
                  <a:schemeClr val="tx1"/>
                </a:solidFill>
                <a:latin typeface="+mn-lt"/>
                <a:ea typeface="+mn-ea"/>
                <a:cs typeface="+mn-cs"/>
              </a:defRPr>
            </a:lvl2pPr>
            <a:lvl3pPr marL="914377" indent="-246882" algn="l" rtl="0" eaLnBrk="1" latinLnBrk="0" hangingPunct="1">
              <a:spcBef>
                <a:spcPct val="20000"/>
              </a:spcBef>
              <a:buClr>
                <a:schemeClr val="accent2">
                  <a:lumMod val="50000"/>
                </a:schemeClr>
              </a:buClr>
              <a:buSzPct val="70000"/>
              <a:buFont typeface="Wingdings 2"/>
              <a:buChar char=""/>
              <a:defRPr kumimoji="0" sz="2100" kern="1200">
                <a:solidFill>
                  <a:schemeClr val="tx1"/>
                </a:solidFill>
                <a:latin typeface="+mn-lt"/>
                <a:ea typeface="+mn-ea"/>
                <a:cs typeface="+mn-cs"/>
              </a:defRPr>
            </a:lvl3pPr>
            <a:lvl4pPr marL="1188690" indent="-210307" algn="l" rtl="0" eaLnBrk="1" latinLnBrk="0" hangingPunct="1">
              <a:spcBef>
                <a:spcPct val="20000"/>
              </a:spcBef>
              <a:buClr>
                <a:schemeClr val="accent3">
                  <a:lumMod val="50000"/>
                </a:schemeClr>
              </a:buClr>
              <a:buSzPct val="65000"/>
              <a:buFont typeface="Wingdings 2"/>
              <a:buChar char=""/>
              <a:defRPr kumimoji="0" sz="2000" kern="1200">
                <a:solidFill>
                  <a:schemeClr val="tx1"/>
                </a:solidFill>
                <a:latin typeface="+mn-lt"/>
                <a:ea typeface="+mn-ea"/>
                <a:cs typeface="+mn-cs"/>
              </a:defRPr>
            </a:lvl4pPr>
            <a:lvl5pPr marL="1463003" indent="-210307" algn="l" rtl="0" eaLnBrk="1" latinLnBrk="0" hangingPunct="1">
              <a:spcBef>
                <a:spcPct val="20000"/>
              </a:spcBef>
              <a:buClr>
                <a:schemeClr val="accent4">
                  <a:lumMod val="75000"/>
                </a:schemeClr>
              </a:buClr>
              <a:buSzPct val="65000"/>
              <a:buFont typeface="Wingdings 2"/>
              <a:buChar char=""/>
              <a:defRPr kumimoji="0" sz="2000" kern="1200">
                <a:solidFill>
                  <a:schemeClr val="tx1"/>
                </a:solidFill>
                <a:latin typeface="+mn-lt"/>
                <a:ea typeface="+mn-ea"/>
                <a:cs typeface="+mn-cs"/>
              </a:defRPr>
            </a:lvl5pPr>
            <a:lvl6pPr marL="1737317" indent="-210307" algn="l" rtl="0" eaLnBrk="1" latinLnBrk="0" hangingPunct="1">
              <a:spcBef>
                <a:spcPct val="20000"/>
              </a:spcBef>
              <a:buClr>
                <a:schemeClr val="accent5">
                  <a:lumMod val="50000"/>
                </a:schemeClr>
              </a:buClr>
              <a:buSzPct val="80000"/>
              <a:buFont typeface="Wingdings 2"/>
              <a:buChar char=""/>
              <a:defRPr kumimoji="0" sz="1800" kern="1200">
                <a:solidFill>
                  <a:schemeClr val="tx1"/>
                </a:solidFill>
                <a:latin typeface="+mn-lt"/>
                <a:ea typeface="+mn-ea"/>
                <a:cs typeface="+mn-cs"/>
              </a:defRPr>
            </a:lvl6pPr>
            <a:lvl7pPr marL="1920192" indent="-182875" algn="l" rtl="0" eaLnBrk="1" latinLnBrk="0" hangingPunct="1">
              <a:spcBef>
                <a:spcPct val="20000"/>
              </a:spcBef>
              <a:buClr>
                <a:schemeClr val="accent6">
                  <a:lumMod val="75000"/>
                </a:schemeClr>
              </a:buClr>
              <a:buSzPct val="80000"/>
              <a:buFont typeface="Wingdings 2"/>
              <a:buChar char=""/>
              <a:defRPr kumimoji="0" sz="1600" kern="1200" baseline="0">
                <a:solidFill>
                  <a:schemeClr val="tx1"/>
                </a:solidFill>
                <a:latin typeface="+mn-lt"/>
                <a:ea typeface="+mn-ea"/>
                <a:cs typeface="+mn-cs"/>
              </a:defRPr>
            </a:lvl7pPr>
            <a:lvl8pPr marL="2194505" indent="-182875"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285943" indent="0" algn="l" rtl="0" eaLnBrk="1" latinLnBrk="0" hangingPunct="1">
              <a:spcBef>
                <a:spcPct val="20000"/>
              </a:spcBef>
              <a:buClr>
                <a:schemeClr val="tx2"/>
              </a:buClr>
              <a:buFontTx/>
              <a:buNone/>
              <a:defRPr kumimoji="0" sz="1400" kern="1200" baseline="0">
                <a:solidFill>
                  <a:schemeClr val="tx1"/>
                </a:solidFill>
                <a:latin typeface="+mn-lt"/>
                <a:ea typeface="+mn-ea"/>
                <a:cs typeface="+mn-cs"/>
              </a:defRPr>
            </a:lvl9pPr>
          </a:lstStyle>
          <a:p>
            <a:pPr marL="0" indent="0">
              <a:buNone/>
            </a:pPr>
            <a:r>
              <a:rPr lang="en-US" sz="2000" dirty="0">
                <a:latin typeface="Trebuchet MS" panose="020B0703020202090204" pitchFamily="34" charset="0"/>
                <a:cs typeface="Arial" panose="020B0604020202020204" pitchFamily="34" charset="0"/>
              </a:rPr>
              <a:t>Areas of focus within the subrecipient organization that are examined include but are not limited to:</a:t>
            </a:r>
          </a:p>
        </p:txBody>
      </p:sp>
      <p:sp>
        <p:nvSpPr>
          <p:cNvPr id="4" name="Text Placeholder 3">
            <a:extLst>
              <a:ext uri="{FF2B5EF4-FFF2-40B4-BE49-F238E27FC236}">
                <a16:creationId xmlns:a16="http://schemas.microsoft.com/office/drawing/2014/main" id="{783A6FA3-DDBB-47BC-AAAD-17BC4EF08042}"/>
              </a:ext>
            </a:extLst>
          </p:cNvPr>
          <p:cNvSpPr txBox="1">
            <a:spLocks/>
          </p:cNvSpPr>
          <p:nvPr/>
        </p:nvSpPr>
        <p:spPr>
          <a:xfrm>
            <a:off x="485063" y="2528299"/>
            <a:ext cx="4020436" cy="2625839"/>
          </a:xfrm>
          <a:prstGeom prst="rect">
            <a:avLst/>
          </a:prstGeom>
        </p:spPr>
        <p:txBody>
          <a:bodyPr>
            <a:noAutofit/>
          </a:bodyPr>
          <a:lstStyle>
            <a:lvl1pPr marL="274313" indent="-274313" algn="l" rtl="0" eaLnBrk="1" latinLnBrk="0" hangingPunct="1">
              <a:spcBef>
                <a:spcPct val="20000"/>
              </a:spcBef>
              <a:buClr>
                <a:schemeClr val="accent3">
                  <a:lumMod val="50000"/>
                </a:schemeClr>
              </a:buClr>
              <a:buSzPct val="95000"/>
              <a:buFont typeface="Wingdings 2"/>
              <a:buChar char=""/>
              <a:defRPr kumimoji="0" sz="2600" kern="1200">
                <a:solidFill>
                  <a:schemeClr val="tx1"/>
                </a:solidFill>
                <a:latin typeface="+mn-lt"/>
                <a:ea typeface="+mn-ea"/>
                <a:cs typeface="+mn-cs"/>
              </a:defRPr>
            </a:lvl1pPr>
            <a:lvl2pPr marL="640064" indent="-246882" algn="l" rtl="0" eaLnBrk="1" latinLnBrk="0" hangingPunct="1">
              <a:spcBef>
                <a:spcPct val="20000"/>
              </a:spcBef>
              <a:buClr>
                <a:schemeClr val="accent1">
                  <a:lumMod val="50000"/>
                </a:schemeClr>
              </a:buClr>
              <a:buSzPct val="85000"/>
              <a:buFont typeface="Wingdings 2"/>
              <a:buChar char=""/>
              <a:defRPr kumimoji="0" sz="2400" kern="1200">
                <a:solidFill>
                  <a:schemeClr val="tx1"/>
                </a:solidFill>
                <a:latin typeface="+mn-lt"/>
                <a:ea typeface="+mn-ea"/>
                <a:cs typeface="+mn-cs"/>
              </a:defRPr>
            </a:lvl2pPr>
            <a:lvl3pPr marL="914377" indent="-246882" algn="l" rtl="0" eaLnBrk="1" latinLnBrk="0" hangingPunct="1">
              <a:spcBef>
                <a:spcPct val="20000"/>
              </a:spcBef>
              <a:buClr>
                <a:schemeClr val="accent2">
                  <a:lumMod val="50000"/>
                </a:schemeClr>
              </a:buClr>
              <a:buSzPct val="70000"/>
              <a:buFont typeface="Wingdings 2"/>
              <a:buChar char=""/>
              <a:defRPr kumimoji="0" sz="2100" kern="1200">
                <a:solidFill>
                  <a:schemeClr val="tx1"/>
                </a:solidFill>
                <a:latin typeface="+mn-lt"/>
                <a:ea typeface="+mn-ea"/>
                <a:cs typeface="+mn-cs"/>
              </a:defRPr>
            </a:lvl3pPr>
            <a:lvl4pPr marL="1188690" indent="-210307" algn="l" rtl="0" eaLnBrk="1" latinLnBrk="0" hangingPunct="1">
              <a:spcBef>
                <a:spcPct val="20000"/>
              </a:spcBef>
              <a:buClr>
                <a:schemeClr val="accent3">
                  <a:lumMod val="50000"/>
                </a:schemeClr>
              </a:buClr>
              <a:buSzPct val="65000"/>
              <a:buFont typeface="Wingdings 2"/>
              <a:buChar char=""/>
              <a:defRPr kumimoji="0" sz="2000" kern="1200">
                <a:solidFill>
                  <a:schemeClr val="tx1"/>
                </a:solidFill>
                <a:latin typeface="+mn-lt"/>
                <a:ea typeface="+mn-ea"/>
                <a:cs typeface="+mn-cs"/>
              </a:defRPr>
            </a:lvl4pPr>
            <a:lvl5pPr marL="1463003" indent="-210307" algn="l" rtl="0" eaLnBrk="1" latinLnBrk="0" hangingPunct="1">
              <a:spcBef>
                <a:spcPct val="20000"/>
              </a:spcBef>
              <a:buClr>
                <a:schemeClr val="accent4">
                  <a:lumMod val="75000"/>
                </a:schemeClr>
              </a:buClr>
              <a:buSzPct val="65000"/>
              <a:buFont typeface="Wingdings 2"/>
              <a:buChar char=""/>
              <a:defRPr kumimoji="0" sz="2000" kern="1200">
                <a:solidFill>
                  <a:schemeClr val="tx1"/>
                </a:solidFill>
                <a:latin typeface="+mn-lt"/>
                <a:ea typeface="+mn-ea"/>
                <a:cs typeface="+mn-cs"/>
              </a:defRPr>
            </a:lvl5pPr>
            <a:lvl6pPr marL="1737317" indent="-210307" algn="l" rtl="0" eaLnBrk="1" latinLnBrk="0" hangingPunct="1">
              <a:spcBef>
                <a:spcPct val="20000"/>
              </a:spcBef>
              <a:buClr>
                <a:schemeClr val="accent5">
                  <a:lumMod val="50000"/>
                </a:schemeClr>
              </a:buClr>
              <a:buSzPct val="80000"/>
              <a:buFont typeface="Wingdings 2"/>
              <a:buChar char=""/>
              <a:defRPr kumimoji="0" sz="1800" kern="1200">
                <a:solidFill>
                  <a:schemeClr val="tx1"/>
                </a:solidFill>
                <a:latin typeface="+mn-lt"/>
                <a:ea typeface="+mn-ea"/>
                <a:cs typeface="+mn-cs"/>
              </a:defRPr>
            </a:lvl6pPr>
            <a:lvl7pPr marL="1920192" indent="-182875" algn="l" rtl="0" eaLnBrk="1" latinLnBrk="0" hangingPunct="1">
              <a:spcBef>
                <a:spcPct val="20000"/>
              </a:spcBef>
              <a:buClr>
                <a:schemeClr val="accent6">
                  <a:lumMod val="75000"/>
                </a:schemeClr>
              </a:buClr>
              <a:buSzPct val="80000"/>
              <a:buFont typeface="Wingdings 2"/>
              <a:buChar char=""/>
              <a:defRPr kumimoji="0" sz="1600" kern="1200" baseline="0">
                <a:solidFill>
                  <a:schemeClr val="tx1"/>
                </a:solidFill>
                <a:latin typeface="+mn-lt"/>
                <a:ea typeface="+mn-ea"/>
                <a:cs typeface="+mn-cs"/>
              </a:defRPr>
            </a:lvl7pPr>
            <a:lvl8pPr marL="2194505" indent="-182875"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285943" indent="0" algn="l" rtl="0" eaLnBrk="1" latinLnBrk="0" hangingPunct="1">
              <a:spcBef>
                <a:spcPct val="20000"/>
              </a:spcBef>
              <a:buClr>
                <a:schemeClr val="tx2"/>
              </a:buClr>
              <a:buFontTx/>
              <a:buNone/>
              <a:defRPr kumimoji="0" sz="1400" kern="1200" baseline="0">
                <a:solidFill>
                  <a:schemeClr val="tx1"/>
                </a:solidFill>
                <a:latin typeface="+mn-lt"/>
                <a:ea typeface="+mn-ea"/>
                <a:cs typeface="+mn-cs"/>
              </a:defRPr>
            </a:lvl9pPr>
          </a:lstStyle>
          <a:p>
            <a:pPr>
              <a:spcBef>
                <a:spcPts val="0"/>
              </a:spcBef>
              <a:spcAft>
                <a:spcPts val="600"/>
              </a:spcAft>
              <a:buSzPct val="100000"/>
            </a:pPr>
            <a:r>
              <a:rPr lang="en-US" sz="2000" dirty="0">
                <a:latin typeface="Trebuchet MS" panose="020B0703020202090204" pitchFamily="34" charset="0"/>
                <a:cs typeface="Arial" panose="020B0604020202020204" pitchFamily="34" charset="0"/>
              </a:rPr>
              <a:t>Staffing/Headcount</a:t>
            </a:r>
          </a:p>
          <a:p>
            <a:pPr>
              <a:spcBef>
                <a:spcPts val="0"/>
              </a:spcBef>
              <a:spcAft>
                <a:spcPts val="600"/>
              </a:spcAft>
              <a:buSzPct val="100000"/>
            </a:pPr>
            <a:r>
              <a:rPr lang="en-US" sz="2000" dirty="0">
                <a:latin typeface="Trebuchet MS" panose="020B0703020202090204" pitchFamily="34" charset="0"/>
                <a:cs typeface="Arial" panose="020B0604020202020204" pitchFamily="34" charset="0"/>
              </a:rPr>
              <a:t>Internal controls</a:t>
            </a:r>
          </a:p>
          <a:p>
            <a:pPr>
              <a:spcBef>
                <a:spcPts val="0"/>
              </a:spcBef>
              <a:spcAft>
                <a:spcPts val="600"/>
              </a:spcAft>
              <a:buSzPct val="100000"/>
            </a:pPr>
            <a:r>
              <a:rPr lang="en-US" sz="2000" dirty="0">
                <a:latin typeface="Trebuchet MS" panose="020B0703020202090204" pitchFamily="34" charset="0"/>
                <a:cs typeface="Arial" panose="020B0604020202020204" pitchFamily="34" charset="0"/>
              </a:rPr>
              <a:t>Policies and procedures</a:t>
            </a:r>
          </a:p>
          <a:p>
            <a:pPr marL="1079500" lvl="1" indent="-571500">
              <a:spcBef>
                <a:spcPts val="0"/>
              </a:spcBef>
              <a:spcAft>
                <a:spcPts val="600"/>
              </a:spcAft>
              <a:buSzPct val="100000"/>
              <a:buFont typeface="Wingdings" panose="05000000000000000000" pitchFamily="2" charset="2"/>
              <a:buChar char="§"/>
            </a:pPr>
            <a:r>
              <a:rPr lang="en-US" sz="2000" dirty="0">
                <a:latin typeface="Trebuchet MS" panose="020B0703020202090204" pitchFamily="34" charset="0"/>
                <a:cs typeface="Arial" panose="020B0604020202020204" pitchFamily="34" charset="0"/>
              </a:rPr>
              <a:t>Grants Management</a:t>
            </a:r>
          </a:p>
          <a:p>
            <a:pPr marL="1079500" lvl="1" indent="-571500">
              <a:spcBef>
                <a:spcPts val="0"/>
              </a:spcBef>
              <a:spcAft>
                <a:spcPts val="600"/>
              </a:spcAft>
              <a:buSzPct val="100000"/>
              <a:buFont typeface="Wingdings" panose="05000000000000000000" pitchFamily="2" charset="2"/>
              <a:buChar char="§"/>
            </a:pPr>
            <a:r>
              <a:rPr lang="en-US" sz="2000" dirty="0">
                <a:latin typeface="Trebuchet MS" panose="020B0703020202090204" pitchFamily="34" charset="0"/>
                <a:cs typeface="Arial" panose="020B0604020202020204" pitchFamily="34" charset="0"/>
              </a:rPr>
              <a:t>Accounting</a:t>
            </a:r>
          </a:p>
          <a:p>
            <a:pPr marL="1079500" lvl="1" indent="-571500">
              <a:spcBef>
                <a:spcPts val="0"/>
              </a:spcBef>
              <a:spcAft>
                <a:spcPts val="600"/>
              </a:spcAft>
              <a:buSzPct val="100000"/>
              <a:buFont typeface="Wingdings" panose="05000000000000000000" pitchFamily="2" charset="2"/>
              <a:buChar char="§"/>
            </a:pPr>
            <a:r>
              <a:rPr lang="en-US" sz="2000" dirty="0">
                <a:latin typeface="Trebuchet MS" panose="020B0703020202090204" pitchFamily="34" charset="0"/>
                <a:cs typeface="Arial" panose="020B0604020202020204" pitchFamily="34" charset="0"/>
              </a:rPr>
              <a:t>Procurement</a:t>
            </a:r>
          </a:p>
          <a:p>
            <a:pPr marL="1079500" lvl="1" indent="-571500">
              <a:spcBef>
                <a:spcPts val="0"/>
              </a:spcBef>
              <a:spcAft>
                <a:spcPts val="600"/>
              </a:spcAft>
              <a:buSzPct val="100000"/>
              <a:buFont typeface="Wingdings" panose="05000000000000000000" pitchFamily="2" charset="2"/>
              <a:buChar char="§"/>
            </a:pPr>
            <a:r>
              <a:rPr lang="en-US" sz="2000" dirty="0">
                <a:latin typeface="Trebuchet MS" panose="020B0703020202090204" pitchFamily="34" charset="0"/>
                <a:cs typeface="Arial" panose="020B0604020202020204" pitchFamily="34" charset="0"/>
              </a:rPr>
              <a:t>Record Retention</a:t>
            </a:r>
          </a:p>
        </p:txBody>
      </p:sp>
      <p:sp>
        <p:nvSpPr>
          <p:cNvPr id="6" name="Text Placeholder 3">
            <a:extLst>
              <a:ext uri="{FF2B5EF4-FFF2-40B4-BE49-F238E27FC236}">
                <a16:creationId xmlns:a16="http://schemas.microsoft.com/office/drawing/2014/main" id="{783A6FA3-DDBB-47BC-AAAD-17BC4EF08042}"/>
              </a:ext>
            </a:extLst>
          </p:cNvPr>
          <p:cNvSpPr txBox="1">
            <a:spLocks/>
          </p:cNvSpPr>
          <p:nvPr/>
        </p:nvSpPr>
        <p:spPr>
          <a:xfrm>
            <a:off x="4638503" y="2453283"/>
            <a:ext cx="4153439" cy="2625839"/>
          </a:xfrm>
          <a:prstGeom prst="rect">
            <a:avLst/>
          </a:prstGeom>
        </p:spPr>
        <p:txBody>
          <a:bodyPr>
            <a:noAutofit/>
          </a:bodyPr>
          <a:lstStyle>
            <a:lvl1pPr marL="274313" indent="-274313" algn="l" rtl="0" eaLnBrk="1" latinLnBrk="0" hangingPunct="1">
              <a:spcBef>
                <a:spcPct val="20000"/>
              </a:spcBef>
              <a:buClr>
                <a:schemeClr val="accent3">
                  <a:lumMod val="50000"/>
                </a:schemeClr>
              </a:buClr>
              <a:buSzPct val="95000"/>
              <a:buFont typeface="Wingdings 2"/>
              <a:buChar char=""/>
              <a:defRPr kumimoji="0" sz="2600" kern="1200">
                <a:solidFill>
                  <a:schemeClr val="tx1"/>
                </a:solidFill>
                <a:latin typeface="+mn-lt"/>
                <a:ea typeface="+mn-ea"/>
                <a:cs typeface="+mn-cs"/>
              </a:defRPr>
            </a:lvl1pPr>
            <a:lvl2pPr marL="640064" indent="-246882" algn="l" rtl="0" eaLnBrk="1" latinLnBrk="0" hangingPunct="1">
              <a:spcBef>
                <a:spcPct val="20000"/>
              </a:spcBef>
              <a:buClr>
                <a:schemeClr val="accent1">
                  <a:lumMod val="50000"/>
                </a:schemeClr>
              </a:buClr>
              <a:buSzPct val="85000"/>
              <a:buFont typeface="Wingdings 2"/>
              <a:buChar char=""/>
              <a:defRPr kumimoji="0" sz="2400" kern="1200">
                <a:solidFill>
                  <a:schemeClr val="tx1"/>
                </a:solidFill>
                <a:latin typeface="+mn-lt"/>
                <a:ea typeface="+mn-ea"/>
                <a:cs typeface="+mn-cs"/>
              </a:defRPr>
            </a:lvl2pPr>
            <a:lvl3pPr marL="914377" indent="-246882" algn="l" rtl="0" eaLnBrk="1" latinLnBrk="0" hangingPunct="1">
              <a:spcBef>
                <a:spcPct val="20000"/>
              </a:spcBef>
              <a:buClr>
                <a:schemeClr val="accent2">
                  <a:lumMod val="50000"/>
                </a:schemeClr>
              </a:buClr>
              <a:buSzPct val="70000"/>
              <a:buFont typeface="Wingdings 2"/>
              <a:buChar char=""/>
              <a:defRPr kumimoji="0" sz="2100" kern="1200">
                <a:solidFill>
                  <a:schemeClr val="tx1"/>
                </a:solidFill>
                <a:latin typeface="+mn-lt"/>
                <a:ea typeface="+mn-ea"/>
                <a:cs typeface="+mn-cs"/>
              </a:defRPr>
            </a:lvl3pPr>
            <a:lvl4pPr marL="1188690" indent="-210307" algn="l" rtl="0" eaLnBrk="1" latinLnBrk="0" hangingPunct="1">
              <a:spcBef>
                <a:spcPct val="20000"/>
              </a:spcBef>
              <a:buClr>
                <a:schemeClr val="accent3">
                  <a:lumMod val="50000"/>
                </a:schemeClr>
              </a:buClr>
              <a:buSzPct val="65000"/>
              <a:buFont typeface="Wingdings 2"/>
              <a:buChar char=""/>
              <a:defRPr kumimoji="0" sz="2000" kern="1200">
                <a:solidFill>
                  <a:schemeClr val="tx1"/>
                </a:solidFill>
                <a:latin typeface="+mn-lt"/>
                <a:ea typeface="+mn-ea"/>
                <a:cs typeface="+mn-cs"/>
              </a:defRPr>
            </a:lvl4pPr>
            <a:lvl5pPr marL="1463003" indent="-210307" algn="l" rtl="0" eaLnBrk="1" latinLnBrk="0" hangingPunct="1">
              <a:spcBef>
                <a:spcPct val="20000"/>
              </a:spcBef>
              <a:buClr>
                <a:schemeClr val="accent4">
                  <a:lumMod val="75000"/>
                </a:schemeClr>
              </a:buClr>
              <a:buSzPct val="65000"/>
              <a:buFont typeface="Wingdings 2"/>
              <a:buChar char=""/>
              <a:defRPr kumimoji="0" sz="2000" kern="1200">
                <a:solidFill>
                  <a:schemeClr val="tx1"/>
                </a:solidFill>
                <a:latin typeface="+mn-lt"/>
                <a:ea typeface="+mn-ea"/>
                <a:cs typeface="+mn-cs"/>
              </a:defRPr>
            </a:lvl5pPr>
            <a:lvl6pPr marL="1737317" indent="-210307" algn="l" rtl="0" eaLnBrk="1" latinLnBrk="0" hangingPunct="1">
              <a:spcBef>
                <a:spcPct val="20000"/>
              </a:spcBef>
              <a:buClr>
                <a:schemeClr val="accent5">
                  <a:lumMod val="50000"/>
                </a:schemeClr>
              </a:buClr>
              <a:buSzPct val="80000"/>
              <a:buFont typeface="Wingdings 2"/>
              <a:buChar char=""/>
              <a:defRPr kumimoji="0" sz="1800" kern="1200">
                <a:solidFill>
                  <a:schemeClr val="tx1"/>
                </a:solidFill>
                <a:latin typeface="+mn-lt"/>
                <a:ea typeface="+mn-ea"/>
                <a:cs typeface="+mn-cs"/>
              </a:defRPr>
            </a:lvl6pPr>
            <a:lvl7pPr marL="1920192" indent="-182875" algn="l" rtl="0" eaLnBrk="1" latinLnBrk="0" hangingPunct="1">
              <a:spcBef>
                <a:spcPct val="20000"/>
              </a:spcBef>
              <a:buClr>
                <a:schemeClr val="accent6">
                  <a:lumMod val="75000"/>
                </a:schemeClr>
              </a:buClr>
              <a:buSzPct val="80000"/>
              <a:buFont typeface="Wingdings 2"/>
              <a:buChar char=""/>
              <a:defRPr kumimoji="0" sz="1600" kern="1200" baseline="0">
                <a:solidFill>
                  <a:schemeClr val="tx1"/>
                </a:solidFill>
                <a:latin typeface="+mn-lt"/>
                <a:ea typeface="+mn-ea"/>
                <a:cs typeface="+mn-cs"/>
              </a:defRPr>
            </a:lvl7pPr>
            <a:lvl8pPr marL="2194505" indent="-182875"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285943" indent="0" algn="l" rtl="0" eaLnBrk="1" latinLnBrk="0" hangingPunct="1">
              <a:spcBef>
                <a:spcPct val="20000"/>
              </a:spcBef>
              <a:buClr>
                <a:schemeClr val="tx2"/>
              </a:buClr>
              <a:buFontTx/>
              <a:buNone/>
              <a:defRPr kumimoji="0" sz="1400" kern="1200" baseline="0">
                <a:solidFill>
                  <a:schemeClr val="tx1"/>
                </a:solidFill>
                <a:latin typeface="+mn-lt"/>
                <a:ea typeface="+mn-ea"/>
                <a:cs typeface="+mn-cs"/>
              </a:defRPr>
            </a:lvl9pPr>
          </a:lstStyle>
          <a:p>
            <a:pPr>
              <a:spcBef>
                <a:spcPts val="0"/>
              </a:spcBef>
              <a:spcAft>
                <a:spcPts val="600"/>
              </a:spcAft>
              <a:buSzPct val="100000"/>
            </a:pPr>
            <a:r>
              <a:rPr lang="en-US" sz="2000" dirty="0">
                <a:latin typeface="Trebuchet MS" panose="020B0703020202090204" pitchFamily="34" charset="0"/>
                <a:cs typeface="Arial" panose="020B0604020202020204" pitchFamily="34" charset="0"/>
              </a:rPr>
              <a:t>Prior Grants Management Experience</a:t>
            </a:r>
          </a:p>
          <a:p>
            <a:pPr>
              <a:spcBef>
                <a:spcPts val="0"/>
              </a:spcBef>
              <a:spcAft>
                <a:spcPts val="600"/>
              </a:spcAft>
              <a:buSzPct val="100000"/>
            </a:pPr>
            <a:r>
              <a:rPr lang="en-US" sz="2000" dirty="0">
                <a:latin typeface="Trebuchet MS" panose="020B0703020202090204" pitchFamily="34" charset="0"/>
                <a:cs typeface="Arial" panose="020B0604020202020204" pitchFamily="34" charset="0"/>
              </a:rPr>
              <a:t>Results of Federal and Internal Audits </a:t>
            </a:r>
          </a:p>
          <a:p>
            <a:pPr>
              <a:spcBef>
                <a:spcPts val="0"/>
              </a:spcBef>
              <a:spcAft>
                <a:spcPts val="600"/>
              </a:spcAft>
              <a:buSzPct val="100000"/>
            </a:pPr>
            <a:r>
              <a:rPr lang="en-US" sz="2000" dirty="0">
                <a:latin typeface="Trebuchet MS" panose="020B0703020202090204" pitchFamily="34" charset="0"/>
                <a:cs typeface="Arial" panose="020B0604020202020204" pitchFamily="34" charset="0"/>
              </a:rPr>
              <a:t>Fraud, Waste, and Abuse</a:t>
            </a:r>
          </a:p>
          <a:p>
            <a:pPr>
              <a:spcBef>
                <a:spcPts val="0"/>
              </a:spcBef>
              <a:spcAft>
                <a:spcPts val="600"/>
              </a:spcAft>
            </a:pPr>
            <a:r>
              <a:rPr lang="en-US" sz="2000" dirty="0">
                <a:latin typeface="Trebuchet MS" panose="020B0703020202090204" pitchFamily="34" charset="0"/>
                <a:cs typeface="Arial" panose="020B0604020202020204" pitchFamily="34" charset="0"/>
              </a:rPr>
              <a:t>Reliance on Outside Contractors</a:t>
            </a:r>
          </a:p>
          <a:p>
            <a:pPr>
              <a:spcBef>
                <a:spcPts val="0"/>
              </a:spcBef>
              <a:spcAft>
                <a:spcPts val="600"/>
              </a:spcAft>
            </a:pPr>
            <a:r>
              <a:rPr lang="en-US" sz="2000" dirty="0">
                <a:latin typeface="Trebuchet MS" panose="020B0703020202090204" pitchFamily="34" charset="0"/>
                <a:cs typeface="Arial" panose="020B0604020202020204" pitchFamily="34" charset="0"/>
              </a:rPr>
              <a:t>Conflict of Interest</a:t>
            </a:r>
          </a:p>
        </p:txBody>
      </p:sp>
      <p:sp>
        <p:nvSpPr>
          <p:cNvPr id="7" name="Slide Number Placeholder 6">
            <a:extLst>
              <a:ext uri="{FF2B5EF4-FFF2-40B4-BE49-F238E27FC236}">
                <a16:creationId xmlns:a16="http://schemas.microsoft.com/office/drawing/2014/main" id="{3901C75B-975A-451F-8F97-1F312448BD42}"/>
              </a:ext>
            </a:extLst>
          </p:cNvPr>
          <p:cNvSpPr>
            <a:spLocks noGrp="1"/>
          </p:cNvSpPr>
          <p:nvPr>
            <p:ph type="sldNum" sz="quarter" idx="12"/>
          </p:nvPr>
        </p:nvSpPr>
        <p:spPr/>
        <p:txBody>
          <a:bodyPr/>
          <a:lstStyle/>
          <a:p>
            <a:fld id="{401CF334-2D5C-4859-84A6-CA7E6E43FAEB}" type="slidenum">
              <a:rPr lang="en-US" smtClean="0"/>
              <a:t>15</a:t>
            </a:fld>
            <a:endParaRPr lang="en-US" dirty="0"/>
          </a:p>
        </p:txBody>
      </p:sp>
      <p:sp>
        <p:nvSpPr>
          <p:cNvPr id="10" name="Title 1">
            <a:extLst>
              <a:ext uri="{FF2B5EF4-FFF2-40B4-BE49-F238E27FC236}">
                <a16:creationId xmlns:a16="http://schemas.microsoft.com/office/drawing/2014/main" id="{C3A0CDD2-012C-4FD1-A595-05B2992CF795}"/>
              </a:ext>
            </a:extLst>
          </p:cNvPr>
          <p:cNvSpPr txBox="1">
            <a:spLocks noGrp="1"/>
          </p:cNvSpPr>
          <p:nvPr>
            <p:ph type="title"/>
          </p:nvPr>
        </p:nvSpPr>
        <p:spPr>
          <a:xfrm>
            <a:off x="390700" y="387844"/>
            <a:ext cx="8229600" cy="1143000"/>
          </a:xfrm>
          <a:prstGeom prst="rect">
            <a:avLst/>
          </a:prstGeom>
        </p:spPr>
        <p:txBody>
          <a:bodyPr vert="horz" lIns="0" rIns="0" bIns="0" anchor="b">
            <a:no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r>
              <a:rPr lang="en-US" sz="4400" b="1" dirty="0">
                <a:latin typeface="Trebuchet MS" panose="020B0703020202090204" pitchFamily="34" charset="0"/>
                <a:cs typeface="Arial" panose="020B0604020202020204" pitchFamily="34" charset="0"/>
              </a:rPr>
              <a:t>Assessing a Sub’s Capacity</a:t>
            </a:r>
          </a:p>
        </p:txBody>
      </p:sp>
      <p:sp>
        <p:nvSpPr>
          <p:cNvPr id="8" name="Rectangle 7">
            <a:extLst>
              <a:ext uri="{FF2B5EF4-FFF2-40B4-BE49-F238E27FC236}">
                <a16:creationId xmlns:a16="http://schemas.microsoft.com/office/drawing/2014/main" id="{5F75DC3B-386F-4944-8838-8B7F180A70FB}"/>
              </a:ext>
            </a:extLst>
          </p:cNvPr>
          <p:cNvSpPr/>
          <p:nvPr/>
        </p:nvSpPr>
        <p:spPr>
          <a:xfrm>
            <a:off x="5157216" y="5998464"/>
            <a:ext cx="1072896" cy="859536"/>
          </a:xfrm>
          <a:prstGeom prst="rect">
            <a:avLst/>
          </a:prstGeom>
          <a:solidFill>
            <a:schemeClr val="bg1"/>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dirty="0"/>
          </a:p>
        </p:txBody>
      </p:sp>
    </p:spTree>
    <p:extLst>
      <p:ext uri="{BB962C8B-B14F-4D97-AF65-F5344CB8AC3E}">
        <p14:creationId xmlns:p14="http://schemas.microsoft.com/office/powerpoint/2010/main" val="28619087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B780551D-C2B2-45F5-BE28-936E7692AE3E}"/>
              </a:ext>
            </a:extLst>
          </p:cNvPr>
          <p:cNvSpPr txBox="1">
            <a:spLocks/>
          </p:cNvSpPr>
          <p:nvPr/>
        </p:nvSpPr>
        <p:spPr>
          <a:xfrm>
            <a:off x="457200" y="1847850"/>
            <a:ext cx="8364141" cy="806522"/>
          </a:xfrm>
          <a:prstGeom prst="rect">
            <a:avLst/>
          </a:prstGeom>
        </p:spPr>
        <p:txBody>
          <a:bodyPr/>
          <a:lstStyle>
            <a:lvl1pPr marL="274313" indent="-274313" algn="l" rtl="0" eaLnBrk="1" latinLnBrk="0" hangingPunct="1">
              <a:spcBef>
                <a:spcPct val="20000"/>
              </a:spcBef>
              <a:buClr>
                <a:schemeClr val="accent3">
                  <a:lumMod val="50000"/>
                </a:schemeClr>
              </a:buClr>
              <a:buSzPct val="95000"/>
              <a:buFont typeface="Wingdings 2"/>
              <a:buChar char=""/>
              <a:defRPr kumimoji="0" sz="2600" kern="1200">
                <a:solidFill>
                  <a:schemeClr val="tx1"/>
                </a:solidFill>
                <a:latin typeface="+mn-lt"/>
                <a:ea typeface="+mn-ea"/>
                <a:cs typeface="+mn-cs"/>
              </a:defRPr>
            </a:lvl1pPr>
            <a:lvl2pPr marL="640064" indent="-246882" algn="l" rtl="0" eaLnBrk="1" latinLnBrk="0" hangingPunct="1">
              <a:spcBef>
                <a:spcPct val="20000"/>
              </a:spcBef>
              <a:buClr>
                <a:schemeClr val="accent1">
                  <a:lumMod val="50000"/>
                </a:schemeClr>
              </a:buClr>
              <a:buSzPct val="85000"/>
              <a:buFont typeface="Wingdings 2"/>
              <a:buChar char=""/>
              <a:defRPr kumimoji="0" sz="2400" kern="1200">
                <a:solidFill>
                  <a:schemeClr val="tx1"/>
                </a:solidFill>
                <a:latin typeface="+mn-lt"/>
                <a:ea typeface="+mn-ea"/>
                <a:cs typeface="+mn-cs"/>
              </a:defRPr>
            </a:lvl2pPr>
            <a:lvl3pPr marL="914377" indent="-246882" algn="l" rtl="0" eaLnBrk="1" latinLnBrk="0" hangingPunct="1">
              <a:spcBef>
                <a:spcPct val="20000"/>
              </a:spcBef>
              <a:buClr>
                <a:schemeClr val="accent2">
                  <a:lumMod val="50000"/>
                </a:schemeClr>
              </a:buClr>
              <a:buSzPct val="70000"/>
              <a:buFont typeface="Wingdings 2"/>
              <a:buChar char=""/>
              <a:defRPr kumimoji="0" sz="2100" kern="1200">
                <a:solidFill>
                  <a:schemeClr val="tx1"/>
                </a:solidFill>
                <a:latin typeface="+mn-lt"/>
                <a:ea typeface="+mn-ea"/>
                <a:cs typeface="+mn-cs"/>
              </a:defRPr>
            </a:lvl3pPr>
            <a:lvl4pPr marL="1188690" indent="-210307" algn="l" rtl="0" eaLnBrk="1" latinLnBrk="0" hangingPunct="1">
              <a:spcBef>
                <a:spcPct val="20000"/>
              </a:spcBef>
              <a:buClr>
                <a:schemeClr val="accent3">
                  <a:lumMod val="50000"/>
                </a:schemeClr>
              </a:buClr>
              <a:buSzPct val="65000"/>
              <a:buFont typeface="Wingdings 2"/>
              <a:buChar char=""/>
              <a:defRPr kumimoji="0" sz="2000" kern="1200">
                <a:solidFill>
                  <a:schemeClr val="tx1"/>
                </a:solidFill>
                <a:latin typeface="+mn-lt"/>
                <a:ea typeface="+mn-ea"/>
                <a:cs typeface="+mn-cs"/>
              </a:defRPr>
            </a:lvl4pPr>
            <a:lvl5pPr marL="1463003" indent="-210307" algn="l" rtl="0" eaLnBrk="1" latinLnBrk="0" hangingPunct="1">
              <a:spcBef>
                <a:spcPct val="20000"/>
              </a:spcBef>
              <a:buClr>
                <a:schemeClr val="accent4">
                  <a:lumMod val="75000"/>
                </a:schemeClr>
              </a:buClr>
              <a:buSzPct val="65000"/>
              <a:buFont typeface="Wingdings 2"/>
              <a:buChar char=""/>
              <a:defRPr kumimoji="0" sz="2000" kern="1200">
                <a:solidFill>
                  <a:schemeClr val="tx1"/>
                </a:solidFill>
                <a:latin typeface="+mn-lt"/>
                <a:ea typeface="+mn-ea"/>
                <a:cs typeface="+mn-cs"/>
              </a:defRPr>
            </a:lvl5pPr>
            <a:lvl6pPr marL="1737317" indent="-210307" algn="l" rtl="0" eaLnBrk="1" latinLnBrk="0" hangingPunct="1">
              <a:spcBef>
                <a:spcPct val="20000"/>
              </a:spcBef>
              <a:buClr>
                <a:schemeClr val="accent5">
                  <a:lumMod val="50000"/>
                </a:schemeClr>
              </a:buClr>
              <a:buSzPct val="80000"/>
              <a:buFont typeface="Wingdings 2"/>
              <a:buChar char=""/>
              <a:defRPr kumimoji="0" sz="1800" kern="1200">
                <a:solidFill>
                  <a:schemeClr val="tx1"/>
                </a:solidFill>
                <a:latin typeface="+mn-lt"/>
                <a:ea typeface="+mn-ea"/>
                <a:cs typeface="+mn-cs"/>
              </a:defRPr>
            </a:lvl6pPr>
            <a:lvl7pPr marL="1920192" indent="-182875" algn="l" rtl="0" eaLnBrk="1" latinLnBrk="0" hangingPunct="1">
              <a:spcBef>
                <a:spcPct val="20000"/>
              </a:spcBef>
              <a:buClr>
                <a:schemeClr val="accent6">
                  <a:lumMod val="75000"/>
                </a:schemeClr>
              </a:buClr>
              <a:buSzPct val="80000"/>
              <a:buFont typeface="Wingdings 2"/>
              <a:buChar char=""/>
              <a:defRPr kumimoji="0" sz="1600" kern="1200" baseline="0">
                <a:solidFill>
                  <a:schemeClr val="tx1"/>
                </a:solidFill>
                <a:latin typeface="+mn-lt"/>
                <a:ea typeface="+mn-ea"/>
                <a:cs typeface="+mn-cs"/>
              </a:defRPr>
            </a:lvl7pPr>
            <a:lvl8pPr marL="2194505" indent="-182875"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285943" indent="0" algn="l" rtl="0" eaLnBrk="1" latinLnBrk="0" hangingPunct="1">
              <a:spcBef>
                <a:spcPct val="20000"/>
              </a:spcBef>
              <a:buClr>
                <a:schemeClr val="tx2"/>
              </a:buClr>
              <a:buFontTx/>
              <a:buNone/>
              <a:defRPr kumimoji="0" sz="1400" kern="1200" baseline="0">
                <a:solidFill>
                  <a:schemeClr val="tx1"/>
                </a:solidFill>
                <a:latin typeface="+mn-lt"/>
                <a:ea typeface="+mn-ea"/>
                <a:cs typeface="+mn-cs"/>
              </a:defRPr>
            </a:lvl9pPr>
          </a:lstStyle>
          <a:p>
            <a:pPr marL="0" indent="0">
              <a:buNone/>
            </a:pPr>
            <a:r>
              <a:rPr lang="en-US" sz="2000" dirty="0">
                <a:latin typeface="Trebuchet MS" panose="020B0703020202090204" pitchFamily="34" charset="0"/>
                <a:cs typeface="Arial" panose="020B0604020202020204" pitchFamily="34" charset="0"/>
              </a:rPr>
              <a:t>HUD requires grantees to clearly identify the scope of services to be undertaken from the CDBG-DR funds which consider:</a:t>
            </a:r>
            <a:endParaRPr lang="en-VI" sz="2000" dirty="0">
              <a:latin typeface="Trebuchet MS" panose="020B0703020202090204" pitchFamily="34" charset="0"/>
              <a:cs typeface="Arial" panose="020B0604020202020204" pitchFamily="34" charset="0"/>
            </a:endParaRPr>
          </a:p>
        </p:txBody>
      </p:sp>
      <p:sp>
        <p:nvSpPr>
          <p:cNvPr id="4" name="Text Placeholder 3">
            <a:extLst>
              <a:ext uri="{FF2B5EF4-FFF2-40B4-BE49-F238E27FC236}">
                <a16:creationId xmlns:a16="http://schemas.microsoft.com/office/drawing/2014/main" id="{783A6FA3-DDBB-47BC-AAAD-17BC4EF08042}"/>
              </a:ext>
            </a:extLst>
          </p:cNvPr>
          <p:cNvSpPr txBox="1">
            <a:spLocks/>
          </p:cNvSpPr>
          <p:nvPr/>
        </p:nvSpPr>
        <p:spPr>
          <a:xfrm>
            <a:off x="392086" y="2485426"/>
            <a:ext cx="8359828" cy="4800600"/>
          </a:xfrm>
          <a:prstGeom prst="rect">
            <a:avLst/>
          </a:prstGeom>
        </p:spPr>
        <p:txBody>
          <a:bodyPr>
            <a:noAutofit/>
          </a:bodyPr>
          <a:lstStyle>
            <a:lvl1pPr marL="274313" indent="-274313" algn="l" rtl="0" eaLnBrk="1" latinLnBrk="0" hangingPunct="1">
              <a:spcBef>
                <a:spcPct val="20000"/>
              </a:spcBef>
              <a:buClr>
                <a:schemeClr val="accent3">
                  <a:lumMod val="50000"/>
                </a:schemeClr>
              </a:buClr>
              <a:buSzPct val="95000"/>
              <a:buFont typeface="Wingdings 2"/>
              <a:buChar char=""/>
              <a:defRPr kumimoji="0" sz="2600" kern="1200">
                <a:solidFill>
                  <a:schemeClr val="tx1"/>
                </a:solidFill>
                <a:latin typeface="+mn-lt"/>
                <a:ea typeface="+mn-ea"/>
                <a:cs typeface="+mn-cs"/>
              </a:defRPr>
            </a:lvl1pPr>
            <a:lvl2pPr marL="640064" indent="-246882" algn="l" rtl="0" eaLnBrk="1" latinLnBrk="0" hangingPunct="1">
              <a:spcBef>
                <a:spcPct val="20000"/>
              </a:spcBef>
              <a:buClr>
                <a:schemeClr val="accent1">
                  <a:lumMod val="50000"/>
                </a:schemeClr>
              </a:buClr>
              <a:buSzPct val="85000"/>
              <a:buFont typeface="Wingdings 2"/>
              <a:buChar char=""/>
              <a:defRPr kumimoji="0" sz="2400" kern="1200">
                <a:solidFill>
                  <a:schemeClr val="tx1"/>
                </a:solidFill>
                <a:latin typeface="+mn-lt"/>
                <a:ea typeface="+mn-ea"/>
                <a:cs typeface="+mn-cs"/>
              </a:defRPr>
            </a:lvl2pPr>
            <a:lvl3pPr marL="914377" indent="-246882" algn="l" rtl="0" eaLnBrk="1" latinLnBrk="0" hangingPunct="1">
              <a:spcBef>
                <a:spcPct val="20000"/>
              </a:spcBef>
              <a:buClr>
                <a:schemeClr val="accent2">
                  <a:lumMod val="50000"/>
                </a:schemeClr>
              </a:buClr>
              <a:buSzPct val="70000"/>
              <a:buFont typeface="Wingdings 2"/>
              <a:buChar char=""/>
              <a:defRPr kumimoji="0" sz="2100" kern="1200">
                <a:solidFill>
                  <a:schemeClr val="tx1"/>
                </a:solidFill>
                <a:latin typeface="+mn-lt"/>
                <a:ea typeface="+mn-ea"/>
                <a:cs typeface="+mn-cs"/>
              </a:defRPr>
            </a:lvl3pPr>
            <a:lvl4pPr marL="1188690" indent="-210307" algn="l" rtl="0" eaLnBrk="1" latinLnBrk="0" hangingPunct="1">
              <a:spcBef>
                <a:spcPct val="20000"/>
              </a:spcBef>
              <a:buClr>
                <a:schemeClr val="accent3">
                  <a:lumMod val="50000"/>
                </a:schemeClr>
              </a:buClr>
              <a:buSzPct val="65000"/>
              <a:buFont typeface="Wingdings 2"/>
              <a:buChar char=""/>
              <a:defRPr kumimoji="0" sz="2000" kern="1200">
                <a:solidFill>
                  <a:schemeClr val="tx1"/>
                </a:solidFill>
                <a:latin typeface="+mn-lt"/>
                <a:ea typeface="+mn-ea"/>
                <a:cs typeface="+mn-cs"/>
              </a:defRPr>
            </a:lvl4pPr>
            <a:lvl5pPr marL="1463003" indent="-210307" algn="l" rtl="0" eaLnBrk="1" latinLnBrk="0" hangingPunct="1">
              <a:spcBef>
                <a:spcPct val="20000"/>
              </a:spcBef>
              <a:buClr>
                <a:schemeClr val="accent4">
                  <a:lumMod val="75000"/>
                </a:schemeClr>
              </a:buClr>
              <a:buSzPct val="65000"/>
              <a:buFont typeface="Wingdings 2"/>
              <a:buChar char=""/>
              <a:defRPr kumimoji="0" sz="2000" kern="1200">
                <a:solidFill>
                  <a:schemeClr val="tx1"/>
                </a:solidFill>
                <a:latin typeface="+mn-lt"/>
                <a:ea typeface="+mn-ea"/>
                <a:cs typeface="+mn-cs"/>
              </a:defRPr>
            </a:lvl5pPr>
            <a:lvl6pPr marL="1737317" indent="-210307" algn="l" rtl="0" eaLnBrk="1" latinLnBrk="0" hangingPunct="1">
              <a:spcBef>
                <a:spcPct val="20000"/>
              </a:spcBef>
              <a:buClr>
                <a:schemeClr val="accent5">
                  <a:lumMod val="50000"/>
                </a:schemeClr>
              </a:buClr>
              <a:buSzPct val="80000"/>
              <a:buFont typeface="Wingdings 2"/>
              <a:buChar char=""/>
              <a:defRPr kumimoji="0" sz="1800" kern="1200">
                <a:solidFill>
                  <a:schemeClr val="tx1"/>
                </a:solidFill>
                <a:latin typeface="+mn-lt"/>
                <a:ea typeface="+mn-ea"/>
                <a:cs typeface="+mn-cs"/>
              </a:defRPr>
            </a:lvl6pPr>
            <a:lvl7pPr marL="1920192" indent="-182875" algn="l" rtl="0" eaLnBrk="1" latinLnBrk="0" hangingPunct="1">
              <a:spcBef>
                <a:spcPct val="20000"/>
              </a:spcBef>
              <a:buClr>
                <a:schemeClr val="accent6">
                  <a:lumMod val="75000"/>
                </a:schemeClr>
              </a:buClr>
              <a:buSzPct val="80000"/>
              <a:buFont typeface="Wingdings 2"/>
              <a:buChar char=""/>
              <a:defRPr kumimoji="0" sz="1600" kern="1200" baseline="0">
                <a:solidFill>
                  <a:schemeClr val="tx1"/>
                </a:solidFill>
                <a:latin typeface="+mn-lt"/>
                <a:ea typeface="+mn-ea"/>
                <a:cs typeface="+mn-cs"/>
              </a:defRPr>
            </a:lvl7pPr>
            <a:lvl8pPr marL="2194505" indent="-182875"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285943" indent="0" algn="l" rtl="0" eaLnBrk="1" latinLnBrk="0" hangingPunct="1">
              <a:spcBef>
                <a:spcPct val="20000"/>
              </a:spcBef>
              <a:buClr>
                <a:schemeClr val="tx2"/>
              </a:buClr>
              <a:buFontTx/>
              <a:buNone/>
              <a:defRPr kumimoji="0" sz="1400" kern="1200" baseline="0">
                <a:solidFill>
                  <a:schemeClr val="tx1"/>
                </a:solidFill>
                <a:latin typeface="+mn-lt"/>
                <a:ea typeface="+mn-ea"/>
                <a:cs typeface="+mn-cs"/>
              </a:defRPr>
            </a:lvl9pPr>
          </a:lstStyle>
          <a:p>
            <a:r>
              <a:rPr lang="en-US" sz="2000" dirty="0">
                <a:latin typeface="Trebuchet MS" panose="020B0703020202090204" pitchFamily="34" charset="0"/>
                <a:cs typeface="Arial" panose="020B0604020202020204" pitchFamily="34" charset="0"/>
              </a:rPr>
              <a:t>Detailed description of the project scope</a:t>
            </a:r>
          </a:p>
          <a:p>
            <a:r>
              <a:rPr lang="en-US" sz="2000" dirty="0">
                <a:latin typeface="Trebuchet MS" panose="020B0703020202090204" pitchFamily="34" charset="0"/>
                <a:cs typeface="Arial" panose="020B0604020202020204" pitchFamily="34" charset="0"/>
              </a:rPr>
              <a:t>Tie to the disaster			</a:t>
            </a:r>
          </a:p>
          <a:p>
            <a:r>
              <a:rPr lang="en-US" sz="2000" dirty="0">
                <a:latin typeface="Trebuchet MS" panose="020B0703020202090204" pitchFamily="34" charset="0"/>
                <a:cs typeface="Arial" panose="020B0604020202020204" pitchFamily="34" charset="0"/>
              </a:rPr>
              <a:t>National Objectives</a:t>
            </a:r>
          </a:p>
          <a:p>
            <a:r>
              <a:rPr lang="en-US" sz="2000" dirty="0">
                <a:latin typeface="Trebuchet MS" panose="020B0703020202090204" pitchFamily="34" charset="0"/>
                <a:cs typeface="Arial" panose="020B0604020202020204" pitchFamily="34" charset="0"/>
              </a:rPr>
              <a:t>Preventing Duplication of Benefits		</a:t>
            </a:r>
          </a:p>
          <a:p>
            <a:r>
              <a:rPr lang="en-US" sz="2000" dirty="0">
                <a:latin typeface="Trebuchet MS" panose="020B0703020202090204" pitchFamily="34" charset="0"/>
                <a:cs typeface="Arial" panose="020B0604020202020204" pitchFamily="34" charset="0"/>
              </a:rPr>
              <a:t>Environmental review</a:t>
            </a:r>
          </a:p>
          <a:p>
            <a:r>
              <a:rPr lang="en-US" sz="2000" dirty="0">
                <a:latin typeface="Trebuchet MS" panose="020B0703020202090204" pitchFamily="34" charset="0"/>
                <a:cs typeface="Arial" panose="020B0604020202020204" pitchFamily="34" charset="0"/>
              </a:rPr>
              <a:t>Budget of itemized costs such as:</a:t>
            </a:r>
          </a:p>
          <a:p>
            <a:pPr lvl="1"/>
            <a:r>
              <a:rPr lang="en-US" sz="1800" dirty="0">
                <a:latin typeface="Trebuchet MS" panose="020B0703020202090204" pitchFamily="34" charset="0"/>
                <a:cs typeface="Arial" panose="020B0604020202020204" pitchFamily="34" charset="0"/>
              </a:rPr>
              <a:t>Project cost (construction, planning)</a:t>
            </a:r>
          </a:p>
          <a:p>
            <a:pPr lvl="1"/>
            <a:r>
              <a:rPr lang="en-US" sz="1800" dirty="0">
                <a:latin typeface="Trebuchet MS" panose="020B0703020202090204" pitchFamily="34" charset="0"/>
                <a:cs typeface="Arial" panose="020B0604020202020204" pitchFamily="34" charset="0"/>
              </a:rPr>
              <a:t>Activity delivery costs</a:t>
            </a:r>
          </a:p>
          <a:p>
            <a:pPr lvl="1"/>
            <a:r>
              <a:rPr lang="en-US" sz="1800" dirty="0">
                <a:latin typeface="Trebuchet MS" panose="020B0703020202090204" pitchFamily="34" charset="0"/>
                <a:cs typeface="Arial" panose="020B0604020202020204" pitchFamily="34" charset="0"/>
              </a:rPr>
              <a:t>Administrative costs (general staff time)</a:t>
            </a:r>
          </a:p>
        </p:txBody>
      </p:sp>
      <p:sp>
        <p:nvSpPr>
          <p:cNvPr id="6" name="Slide Number Placeholder 5">
            <a:extLst>
              <a:ext uri="{FF2B5EF4-FFF2-40B4-BE49-F238E27FC236}">
                <a16:creationId xmlns:a16="http://schemas.microsoft.com/office/drawing/2014/main" id="{B64996EB-ECBA-448A-B334-64B5AB6E8240}"/>
              </a:ext>
            </a:extLst>
          </p:cNvPr>
          <p:cNvSpPr>
            <a:spLocks noGrp="1"/>
          </p:cNvSpPr>
          <p:nvPr>
            <p:ph type="sldNum" sz="quarter" idx="12"/>
          </p:nvPr>
        </p:nvSpPr>
        <p:spPr/>
        <p:txBody>
          <a:bodyPr/>
          <a:lstStyle/>
          <a:p>
            <a:fld id="{401CF334-2D5C-4859-84A6-CA7E6E43FAEB}" type="slidenum">
              <a:rPr lang="en-US" smtClean="0"/>
              <a:t>16</a:t>
            </a:fld>
            <a:endParaRPr lang="en-US" dirty="0"/>
          </a:p>
        </p:txBody>
      </p:sp>
      <p:sp>
        <p:nvSpPr>
          <p:cNvPr id="7" name="Title 1">
            <a:extLst>
              <a:ext uri="{FF2B5EF4-FFF2-40B4-BE49-F238E27FC236}">
                <a16:creationId xmlns:a16="http://schemas.microsoft.com/office/drawing/2014/main" id="{2F2A5573-72A0-418A-9A6B-1F513D3C7256}"/>
              </a:ext>
            </a:extLst>
          </p:cNvPr>
          <p:cNvSpPr txBox="1">
            <a:spLocks/>
          </p:cNvSpPr>
          <p:nvPr/>
        </p:nvSpPr>
        <p:spPr>
          <a:xfrm>
            <a:off x="457200" y="704850"/>
            <a:ext cx="8229600" cy="1143000"/>
          </a:xfrm>
          <a:prstGeom prst="rect">
            <a:avLst/>
          </a:prstGeom>
        </p:spPr>
        <p:txBody>
          <a:bodyPr vert="horz" lIns="0" rIns="0" bIns="0" anchor="b">
            <a:no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r>
              <a:rPr lang="en-US" sz="4400" b="1" dirty="0">
                <a:latin typeface="Trebuchet MS" panose="020B0703020202090204" pitchFamily="34" charset="0"/>
                <a:cs typeface="Arial" panose="020B0604020202020204" pitchFamily="34" charset="0"/>
              </a:rPr>
              <a:t>Subrecipient Application</a:t>
            </a:r>
          </a:p>
        </p:txBody>
      </p:sp>
      <p:sp>
        <p:nvSpPr>
          <p:cNvPr id="8" name="Rectangle 7">
            <a:extLst>
              <a:ext uri="{FF2B5EF4-FFF2-40B4-BE49-F238E27FC236}">
                <a16:creationId xmlns:a16="http://schemas.microsoft.com/office/drawing/2014/main" id="{A6E7F73D-D47E-443A-92EB-5E26C8861DAF}"/>
              </a:ext>
            </a:extLst>
          </p:cNvPr>
          <p:cNvSpPr/>
          <p:nvPr/>
        </p:nvSpPr>
        <p:spPr>
          <a:xfrm>
            <a:off x="5171965" y="5998464"/>
            <a:ext cx="1072896" cy="859536"/>
          </a:xfrm>
          <a:prstGeom prst="rect">
            <a:avLst/>
          </a:prstGeom>
          <a:solidFill>
            <a:schemeClr val="bg1"/>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dirty="0"/>
          </a:p>
        </p:txBody>
      </p:sp>
    </p:spTree>
    <p:extLst>
      <p:ext uri="{BB962C8B-B14F-4D97-AF65-F5344CB8AC3E}">
        <p14:creationId xmlns:p14="http://schemas.microsoft.com/office/powerpoint/2010/main" val="9334272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301">
            <a:extLst>
              <a:ext uri="{FF2B5EF4-FFF2-40B4-BE49-F238E27FC236}">
                <a16:creationId xmlns:a16="http://schemas.microsoft.com/office/drawing/2014/main" id="{C65F83FF-B07F-48D1-ABA8-9289F3B56178}"/>
              </a:ext>
            </a:extLst>
          </p:cNvPr>
          <p:cNvSpPr txBox="1">
            <a:spLocks/>
          </p:cNvSpPr>
          <p:nvPr/>
        </p:nvSpPr>
        <p:spPr>
          <a:xfrm>
            <a:off x="457200" y="1761342"/>
            <a:ext cx="2604499" cy="1397000"/>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L="457200" marR="0" lvl="0" indent="-228600" algn="l" rtl="0">
              <a:lnSpc>
                <a:spcPct val="100000"/>
              </a:lnSpc>
              <a:spcBef>
                <a:spcPts val="0"/>
              </a:spcBef>
              <a:spcAft>
                <a:spcPts val="0"/>
              </a:spcAft>
              <a:buClr>
                <a:srgbClr val="C7D3E6"/>
              </a:buClr>
              <a:buSzPts val="1300"/>
              <a:buFont typeface="Roboto Condensed Light"/>
              <a:buNone/>
              <a:defRPr sz="1300" b="0" i="0" u="none" strike="noStrike" cap="none">
                <a:solidFill>
                  <a:srgbClr val="263248"/>
                </a:solidFill>
                <a:latin typeface="Roboto Condensed Light"/>
                <a:ea typeface="Roboto Condensed Light"/>
                <a:cs typeface="Roboto Condensed Light"/>
                <a:sym typeface="Roboto Condensed Light"/>
              </a:defRPr>
            </a:lvl1pPr>
            <a:lvl2pPr marL="914400" marR="0" lvl="1" indent="-381000" algn="l" rtl="0">
              <a:lnSpc>
                <a:spcPct val="100000"/>
              </a:lnSpc>
              <a:spcBef>
                <a:spcPts val="1000"/>
              </a:spcBef>
              <a:spcAft>
                <a:spcPts val="0"/>
              </a:spcAft>
              <a:buClr>
                <a:srgbClr val="C7D3E6"/>
              </a:buClr>
              <a:buSzPts val="2400"/>
              <a:buFont typeface="Roboto Condensed Light"/>
              <a:buChar char="▻"/>
              <a:defRPr sz="2400" b="0" i="0" u="none" strike="noStrike" cap="none">
                <a:solidFill>
                  <a:srgbClr val="263248"/>
                </a:solidFill>
                <a:latin typeface="Roboto Condensed Light"/>
                <a:ea typeface="Roboto Condensed Light"/>
                <a:cs typeface="Roboto Condensed Light"/>
                <a:sym typeface="Roboto Condensed Light"/>
              </a:defRPr>
            </a:lvl2pPr>
            <a:lvl3pPr marL="1371600" marR="0" lvl="2" indent="-381000" algn="l" rtl="0">
              <a:lnSpc>
                <a:spcPct val="100000"/>
              </a:lnSpc>
              <a:spcBef>
                <a:spcPts val="1000"/>
              </a:spcBef>
              <a:spcAft>
                <a:spcPts val="0"/>
              </a:spcAft>
              <a:buClr>
                <a:srgbClr val="C7D3E6"/>
              </a:buClr>
              <a:buSzPts val="2400"/>
              <a:buFont typeface="Roboto Condensed Light"/>
              <a:buChar char="▻"/>
              <a:defRPr sz="2400" b="0" i="0" u="none" strike="noStrike" cap="none">
                <a:solidFill>
                  <a:srgbClr val="263248"/>
                </a:solidFill>
                <a:latin typeface="Roboto Condensed Light"/>
                <a:ea typeface="Roboto Condensed Light"/>
                <a:cs typeface="Roboto Condensed Light"/>
                <a:sym typeface="Roboto Condensed Light"/>
              </a:defRPr>
            </a:lvl3pPr>
            <a:lvl4pPr marL="1828800" marR="0" lvl="3" indent="-381000" algn="l" rtl="0">
              <a:lnSpc>
                <a:spcPct val="100000"/>
              </a:lnSpc>
              <a:spcBef>
                <a:spcPts val="1000"/>
              </a:spcBef>
              <a:spcAft>
                <a:spcPts val="0"/>
              </a:spcAft>
              <a:buClr>
                <a:srgbClr val="C7D3E6"/>
              </a:buClr>
              <a:buSzPts val="2400"/>
              <a:buFont typeface="Roboto Condensed Light"/>
              <a:buChar char="▻"/>
              <a:defRPr sz="2400" b="0" i="0" u="none" strike="noStrike" cap="none">
                <a:solidFill>
                  <a:srgbClr val="263248"/>
                </a:solidFill>
                <a:latin typeface="Roboto Condensed Light"/>
                <a:ea typeface="Roboto Condensed Light"/>
                <a:cs typeface="Roboto Condensed Light"/>
                <a:sym typeface="Roboto Condensed Light"/>
              </a:defRPr>
            </a:lvl4pPr>
            <a:lvl5pPr marL="2286000" marR="0" lvl="4" indent="-381000" algn="l" rtl="0">
              <a:lnSpc>
                <a:spcPct val="100000"/>
              </a:lnSpc>
              <a:spcBef>
                <a:spcPts val="1000"/>
              </a:spcBef>
              <a:spcAft>
                <a:spcPts val="0"/>
              </a:spcAft>
              <a:buClr>
                <a:srgbClr val="C7D3E6"/>
              </a:buClr>
              <a:buSzPts val="2400"/>
              <a:buFont typeface="Roboto Condensed Light"/>
              <a:buChar char="▻"/>
              <a:defRPr sz="2400" b="0" i="0" u="none" strike="noStrike" cap="none">
                <a:solidFill>
                  <a:srgbClr val="263248"/>
                </a:solidFill>
                <a:latin typeface="Roboto Condensed Light"/>
                <a:ea typeface="Roboto Condensed Light"/>
                <a:cs typeface="Roboto Condensed Light"/>
                <a:sym typeface="Roboto Condensed Light"/>
              </a:defRPr>
            </a:lvl5pPr>
            <a:lvl6pPr marL="2743200" marR="0" lvl="5" indent="-381000" algn="l" rtl="0">
              <a:lnSpc>
                <a:spcPct val="100000"/>
              </a:lnSpc>
              <a:spcBef>
                <a:spcPts val="1000"/>
              </a:spcBef>
              <a:spcAft>
                <a:spcPts val="0"/>
              </a:spcAft>
              <a:buClr>
                <a:srgbClr val="C7D3E6"/>
              </a:buClr>
              <a:buSzPts val="2400"/>
              <a:buFont typeface="Roboto Condensed Light"/>
              <a:buChar char="▻"/>
              <a:defRPr sz="2400" b="0" i="0" u="none" strike="noStrike" cap="none">
                <a:solidFill>
                  <a:srgbClr val="263248"/>
                </a:solidFill>
                <a:latin typeface="Roboto Condensed Light"/>
                <a:ea typeface="Roboto Condensed Light"/>
                <a:cs typeface="Roboto Condensed Light"/>
                <a:sym typeface="Roboto Condensed Light"/>
              </a:defRPr>
            </a:lvl6pPr>
            <a:lvl7pPr marL="3200400" marR="0" lvl="6" indent="-381000" algn="l" rtl="0">
              <a:lnSpc>
                <a:spcPct val="100000"/>
              </a:lnSpc>
              <a:spcBef>
                <a:spcPts val="1000"/>
              </a:spcBef>
              <a:spcAft>
                <a:spcPts val="0"/>
              </a:spcAft>
              <a:buClr>
                <a:srgbClr val="C7D3E6"/>
              </a:buClr>
              <a:buSzPts val="2400"/>
              <a:buFont typeface="Roboto Condensed Light"/>
              <a:buChar char="▻"/>
              <a:defRPr sz="2400" b="0" i="0" u="none" strike="noStrike" cap="none">
                <a:solidFill>
                  <a:srgbClr val="263248"/>
                </a:solidFill>
                <a:latin typeface="Roboto Condensed Light"/>
                <a:ea typeface="Roboto Condensed Light"/>
                <a:cs typeface="Roboto Condensed Light"/>
                <a:sym typeface="Roboto Condensed Light"/>
              </a:defRPr>
            </a:lvl7pPr>
            <a:lvl8pPr marL="3657600" marR="0" lvl="7" indent="-381000" algn="l" rtl="0">
              <a:lnSpc>
                <a:spcPct val="100000"/>
              </a:lnSpc>
              <a:spcBef>
                <a:spcPts val="1000"/>
              </a:spcBef>
              <a:spcAft>
                <a:spcPts val="0"/>
              </a:spcAft>
              <a:buClr>
                <a:srgbClr val="C7D3E6"/>
              </a:buClr>
              <a:buSzPts val="2400"/>
              <a:buFont typeface="Roboto Condensed Light"/>
              <a:buChar char="▻"/>
              <a:defRPr sz="2400" b="0" i="0" u="none" strike="noStrike" cap="none">
                <a:solidFill>
                  <a:srgbClr val="263248"/>
                </a:solidFill>
                <a:latin typeface="Roboto Condensed Light"/>
                <a:ea typeface="Roboto Condensed Light"/>
                <a:cs typeface="Roboto Condensed Light"/>
                <a:sym typeface="Roboto Condensed Light"/>
              </a:defRPr>
            </a:lvl8pPr>
            <a:lvl9pPr marL="4114800" marR="0" lvl="8" indent="-381000" algn="l" rtl="0">
              <a:lnSpc>
                <a:spcPct val="100000"/>
              </a:lnSpc>
              <a:spcBef>
                <a:spcPts val="1000"/>
              </a:spcBef>
              <a:spcAft>
                <a:spcPts val="1000"/>
              </a:spcAft>
              <a:buClr>
                <a:srgbClr val="C7D3E6"/>
              </a:buClr>
              <a:buSzPts val="2400"/>
              <a:buFont typeface="Roboto Condensed Light"/>
              <a:buChar char="▻"/>
              <a:defRPr sz="2400" b="0" i="0" u="none" strike="noStrike" cap="none">
                <a:solidFill>
                  <a:srgbClr val="263248"/>
                </a:solidFill>
                <a:latin typeface="Roboto Condensed Light"/>
                <a:ea typeface="Roboto Condensed Light"/>
                <a:cs typeface="Roboto Condensed Light"/>
                <a:sym typeface="Roboto Condensed Light"/>
              </a:defRPr>
            </a:lvl9pPr>
          </a:lstStyle>
          <a:p>
            <a:pPr marL="0" indent="0">
              <a:spcAft>
                <a:spcPts val="1000"/>
              </a:spcAft>
            </a:pPr>
            <a:endParaRPr lang="en-US" sz="2000" dirty="0">
              <a:solidFill>
                <a:schemeClr val="tx1"/>
              </a:solidFill>
              <a:latin typeface="Trebuchet MS" panose="020B0703020202090204" pitchFamily="34" charset="0"/>
              <a:cs typeface="Arial" panose="020B0604020202020204" pitchFamily="34" charset="0"/>
            </a:endParaRPr>
          </a:p>
          <a:p>
            <a:pPr marL="0" indent="0">
              <a:spcAft>
                <a:spcPts val="1000"/>
              </a:spcAft>
            </a:pPr>
            <a:endParaRPr lang="en-US" sz="2000" dirty="0">
              <a:solidFill>
                <a:schemeClr val="tx1"/>
              </a:solidFill>
              <a:latin typeface="Trebuchet MS" panose="020B0703020202090204" pitchFamily="34" charset="0"/>
              <a:cs typeface="Arial" panose="020B0604020202020204" pitchFamily="34" charset="0"/>
            </a:endParaRPr>
          </a:p>
          <a:p>
            <a:pPr marL="0" indent="0">
              <a:spcAft>
                <a:spcPts val="1000"/>
              </a:spcAft>
            </a:pPr>
            <a:endParaRPr lang="en-US" sz="2000" dirty="0">
              <a:solidFill>
                <a:schemeClr val="tx1"/>
              </a:solidFill>
              <a:latin typeface="Trebuchet MS" panose="020B0703020202090204" pitchFamily="34" charset="0"/>
              <a:cs typeface="Arial" panose="020B0604020202020204" pitchFamily="34" charset="0"/>
            </a:endParaRPr>
          </a:p>
          <a:p>
            <a:pPr marL="0" indent="0">
              <a:spcAft>
                <a:spcPts val="1000"/>
              </a:spcAft>
            </a:pPr>
            <a:endParaRPr lang="en-US" sz="2000" dirty="0">
              <a:solidFill>
                <a:schemeClr val="tx1"/>
              </a:solidFill>
              <a:latin typeface="Trebuchet MS" panose="020B0703020202090204" pitchFamily="34" charset="0"/>
              <a:cs typeface="Arial" panose="020B0604020202020204" pitchFamily="34" charset="0"/>
            </a:endParaRPr>
          </a:p>
          <a:p>
            <a:pPr marL="0" indent="0">
              <a:spcAft>
                <a:spcPts val="1000"/>
              </a:spcAft>
            </a:pPr>
            <a:endParaRPr lang="en-US" sz="2000" dirty="0">
              <a:solidFill>
                <a:schemeClr val="tx1"/>
              </a:solidFill>
              <a:latin typeface="Trebuchet MS" panose="020B0703020202090204" pitchFamily="34" charset="0"/>
              <a:cs typeface="Arial" panose="020B0604020202020204" pitchFamily="34" charset="0"/>
            </a:endParaRPr>
          </a:p>
          <a:p>
            <a:pPr marL="0" indent="0">
              <a:spcAft>
                <a:spcPts val="1000"/>
              </a:spcAft>
            </a:pPr>
            <a:endParaRPr lang="en-US" sz="2000" dirty="0">
              <a:solidFill>
                <a:schemeClr val="tx1"/>
              </a:solidFill>
              <a:latin typeface="Trebuchet MS" panose="020B0703020202090204" pitchFamily="34" charset="0"/>
              <a:cs typeface="Arial" panose="020B0604020202020204" pitchFamily="34" charset="0"/>
            </a:endParaRPr>
          </a:p>
          <a:p>
            <a:pPr marL="0" indent="0">
              <a:spcAft>
                <a:spcPts val="1000"/>
              </a:spcAft>
            </a:pPr>
            <a:endParaRPr lang="en-US" sz="2000" dirty="0">
              <a:solidFill>
                <a:schemeClr val="tx1"/>
              </a:solidFill>
              <a:latin typeface="Trebuchet MS" panose="020B0703020202090204" pitchFamily="34" charset="0"/>
              <a:cs typeface="Arial" panose="020B0604020202020204" pitchFamily="34" charset="0"/>
            </a:endParaRPr>
          </a:p>
          <a:p>
            <a:pPr marL="0" indent="0">
              <a:spcAft>
                <a:spcPts val="1000"/>
              </a:spcAft>
            </a:pPr>
            <a:r>
              <a:rPr lang="en-US" sz="2000" dirty="0">
                <a:solidFill>
                  <a:schemeClr val="tx1"/>
                </a:solidFill>
                <a:latin typeface="Trebuchet MS" panose="020B0703020202090204" pitchFamily="34" charset="0"/>
                <a:cs typeface="Arial" panose="020B0604020202020204" pitchFamily="34" charset="0"/>
              </a:rPr>
              <a:t>HUD CDBG regulations (24 CFR 570.503) require that grantees enter into a formal legal written agreement with each subrecipient before spending any CDBG-DR funds </a:t>
            </a:r>
          </a:p>
        </p:txBody>
      </p:sp>
      <p:pic>
        <p:nvPicPr>
          <p:cNvPr id="4" name="Picture 3">
            <a:extLst>
              <a:ext uri="{FF2B5EF4-FFF2-40B4-BE49-F238E27FC236}">
                <a16:creationId xmlns:a16="http://schemas.microsoft.com/office/drawing/2014/main" id="{14CE9122-D29C-448E-8EE0-06A320C2AC59}"/>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188823" y="2255532"/>
            <a:ext cx="5704763" cy="2803421"/>
          </a:xfrm>
          <a:prstGeom prst="rect">
            <a:avLst/>
          </a:prstGeom>
        </p:spPr>
      </p:pic>
      <p:sp>
        <p:nvSpPr>
          <p:cNvPr id="6" name="Slide Number Placeholder 5">
            <a:extLst>
              <a:ext uri="{FF2B5EF4-FFF2-40B4-BE49-F238E27FC236}">
                <a16:creationId xmlns:a16="http://schemas.microsoft.com/office/drawing/2014/main" id="{6F785E86-1FD1-4A74-A8BA-80FBD093582D}"/>
              </a:ext>
            </a:extLst>
          </p:cNvPr>
          <p:cNvSpPr>
            <a:spLocks noGrp="1"/>
          </p:cNvSpPr>
          <p:nvPr>
            <p:ph type="sldNum" sz="quarter" idx="12"/>
          </p:nvPr>
        </p:nvSpPr>
        <p:spPr/>
        <p:txBody>
          <a:bodyPr/>
          <a:lstStyle/>
          <a:p>
            <a:fld id="{401CF334-2D5C-4859-84A6-CA7E6E43FAEB}" type="slidenum">
              <a:rPr lang="en-US" smtClean="0"/>
              <a:t>17</a:t>
            </a:fld>
            <a:endParaRPr lang="en-US" dirty="0"/>
          </a:p>
        </p:txBody>
      </p:sp>
      <p:sp>
        <p:nvSpPr>
          <p:cNvPr id="7" name="Title 1">
            <a:extLst>
              <a:ext uri="{FF2B5EF4-FFF2-40B4-BE49-F238E27FC236}">
                <a16:creationId xmlns:a16="http://schemas.microsoft.com/office/drawing/2014/main" id="{E386CB54-3C1D-487E-A884-D3B9D7CD0C5D}"/>
              </a:ext>
            </a:extLst>
          </p:cNvPr>
          <p:cNvSpPr txBox="1">
            <a:spLocks/>
          </p:cNvSpPr>
          <p:nvPr/>
        </p:nvSpPr>
        <p:spPr>
          <a:xfrm>
            <a:off x="457200" y="704850"/>
            <a:ext cx="8229600" cy="1143000"/>
          </a:xfrm>
          <a:prstGeom prst="rect">
            <a:avLst/>
          </a:prstGeom>
        </p:spPr>
        <p:txBody>
          <a:bodyPr vert="horz" lIns="0" rIns="0" bIns="0" anchor="b">
            <a:no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r>
              <a:rPr lang="en-US" sz="4400" b="1" dirty="0">
                <a:latin typeface="Trebuchet MS" panose="020B0703020202090204" pitchFamily="34" charset="0"/>
                <a:cs typeface="Arial" panose="020B0604020202020204" pitchFamily="34" charset="0"/>
              </a:rPr>
              <a:t>Subrecipient Agreements</a:t>
            </a:r>
          </a:p>
        </p:txBody>
      </p:sp>
      <p:sp>
        <p:nvSpPr>
          <p:cNvPr id="8" name="Rectangle 7">
            <a:extLst>
              <a:ext uri="{FF2B5EF4-FFF2-40B4-BE49-F238E27FC236}">
                <a16:creationId xmlns:a16="http://schemas.microsoft.com/office/drawing/2014/main" id="{9C0982BE-60CB-4CC7-99EC-9EB233A46BF2}"/>
              </a:ext>
            </a:extLst>
          </p:cNvPr>
          <p:cNvSpPr/>
          <p:nvPr/>
        </p:nvSpPr>
        <p:spPr>
          <a:xfrm>
            <a:off x="5157216" y="5998464"/>
            <a:ext cx="1072896" cy="859536"/>
          </a:xfrm>
          <a:prstGeom prst="rect">
            <a:avLst/>
          </a:prstGeom>
          <a:solidFill>
            <a:schemeClr val="bg1"/>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dirty="0"/>
          </a:p>
        </p:txBody>
      </p:sp>
    </p:spTree>
    <p:extLst>
      <p:ext uri="{BB962C8B-B14F-4D97-AF65-F5344CB8AC3E}">
        <p14:creationId xmlns:p14="http://schemas.microsoft.com/office/powerpoint/2010/main" val="6964534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85ABBD-FF50-4151-A506-1C102034BC88}"/>
              </a:ext>
            </a:extLst>
          </p:cNvPr>
          <p:cNvSpPr>
            <a:spLocks noGrp="1"/>
          </p:cNvSpPr>
          <p:nvPr>
            <p:ph type="title"/>
          </p:nvPr>
        </p:nvSpPr>
        <p:spPr>
          <a:xfrm>
            <a:off x="679010" y="704088"/>
            <a:ext cx="8229600" cy="599611"/>
          </a:xfrm>
        </p:spPr>
        <p:txBody>
          <a:bodyPr>
            <a:noAutofit/>
          </a:bodyPr>
          <a:lstStyle/>
          <a:p>
            <a:pPr lvl="0" defTabSz="457200">
              <a:spcBef>
                <a:spcPts val="0"/>
              </a:spcBef>
              <a:defRPr/>
            </a:pPr>
            <a:r>
              <a:rPr lang="en-US" sz="4400" b="1" dirty="0">
                <a:latin typeface="Trebuchet MS" panose="020B0703020202090204" pitchFamily="34" charset="0"/>
              </a:rPr>
              <a:t>Other Requirements</a:t>
            </a:r>
          </a:p>
        </p:txBody>
      </p:sp>
      <p:sp>
        <p:nvSpPr>
          <p:cNvPr id="3" name="Content Placeholder 2">
            <a:extLst>
              <a:ext uri="{FF2B5EF4-FFF2-40B4-BE49-F238E27FC236}">
                <a16:creationId xmlns:a16="http://schemas.microsoft.com/office/drawing/2014/main" id="{CF966635-800C-49D2-B1C1-4CAAF9975D08}"/>
              </a:ext>
            </a:extLst>
          </p:cNvPr>
          <p:cNvSpPr>
            <a:spLocks noGrp="1"/>
          </p:cNvSpPr>
          <p:nvPr>
            <p:ph idx="1"/>
          </p:nvPr>
        </p:nvSpPr>
        <p:spPr>
          <a:xfrm>
            <a:off x="457200" y="1448554"/>
            <a:ext cx="8229600" cy="4378668"/>
          </a:xfrm>
        </p:spPr>
        <p:txBody>
          <a:bodyPr>
            <a:normAutofit/>
          </a:bodyPr>
          <a:lstStyle/>
          <a:p>
            <a:pPr>
              <a:spcAft>
                <a:spcPts val="600"/>
              </a:spcAft>
            </a:pPr>
            <a:r>
              <a:rPr lang="en-US" sz="2800" dirty="0">
                <a:latin typeface="Trebuchet MS" panose="020B0703020202090204" pitchFamily="34" charset="0"/>
              </a:rPr>
              <a:t>Oversight by Grantee</a:t>
            </a:r>
          </a:p>
          <a:p>
            <a:pPr lvl="1">
              <a:spcBef>
                <a:spcPts val="0"/>
              </a:spcBef>
              <a:spcAft>
                <a:spcPts val="600"/>
              </a:spcAft>
            </a:pPr>
            <a:r>
              <a:rPr lang="en-US" dirty="0">
                <a:latin typeface="Trebuchet MS" panose="020B0703020202090204" pitchFamily="34" charset="0"/>
              </a:rPr>
              <a:t>Risk Assessment/Monitoring</a:t>
            </a:r>
          </a:p>
          <a:p>
            <a:pPr lvl="1">
              <a:spcBef>
                <a:spcPts val="0"/>
              </a:spcBef>
              <a:spcAft>
                <a:spcPts val="600"/>
              </a:spcAft>
            </a:pPr>
            <a:r>
              <a:rPr lang="en-US" dirty="0">
                <a:latin typeface="Trebuchet MS" panose="020B0703020202090204" pitchFamily="34" charset="0"/>
              </a:rPr>
              <a:t>Reporting</a:t>
            </a:r>
          </a:p>
          <a:p>
            <a:pPr lvl="1">
              <a:spcBef>
                <a:spcPts val="0"/>
              </a:spcBef>
              <a:spcAft>
                <a:spcPts val="600"/>
              </a:spcAft>
            </a:pPr>
            <a:r>
              <a:rPr lang="en-US" dirty="0">
                <a:latin typeface="Trebuchet MS" panose="020B0703020202090204" pitchFamily="34" charset="0"/>
              </a:rPr>
              <a:t>Documentation/Recordkeeping</a:t>
            </a:r>
          </a:p>
          <a:p>
            <a:pPr lvl="1">
              <a:spcBef>
                <a:spcPts val="0"/>
              </a:spcBef>
              <a:spcAft>
                <a:spcPts val="600"/>
              </a:spcAft>
            </a:pPr>
            <a:endParaRPr lang="en-US" dirty="0">
              <a:latin typeface="Trebuchet MS" panose="020B0703020202090204" pitchFamily="34" charset="0"/>
            </a:endParaRPr>
          </a:p>
          <a:p>
            <a:pPr>
              <a:spcAft>
                <a:spcPts val="600"/>
              </a:spcAft>
            </a:pPr>
            <a:r>
              <a:rPr lang="en-US" sz="2800" dirty="0">
                <a:latin typeface="Trebuchet MS" panose="020B0703020202090204" pitchFamily="34" charset="0"/>
              </a:rPr>
              <a:t>Cross-Cutting Requirements</a:t>
            </a:r>
          </a:p>
        </p:txBody>
      </p:sp>
    </p:spTree>
    <p:extLst>
      <p:ext uri="{BB962C8B-B14F-4D97-AF65-F5344CB8AC3E}">
        <p14:creationId xmlns:p14="http://schemas.microsoft.com/office/powerpoint/2010/main" val="17180131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Left Brace 8">
            <a:extLst>
              <a:ext uri="{FF2B5EF4-FFF2-40B4-BE49-F238E27FC236}">
                <a16:creationId xmlns:a16="http://schemas.microsoft.com/office/drawing/2014/main" id="{EA6AEBC9-8122-4FA9-B3B7-C9B1C5861DFE}"/>
              </a:ext>
            </a:extLst>
          </p:cNvPr>
          <p:cNvSpPr/>
          <p:nvPr/>
        </p:nvSpPr>
        <p:spPr>
          <a:xfrm>
            <a:off x="3693459" y="1963925"/>
            <a:ext cx="313134" cy="3909740"/>
          </a:xfrm>
          <a:prstGeom prst="leftBrace">
            <a:avLst>
              <a:gd name="adj1" fmla="val 76230"/>
              <a:gd name="adj2" fmla="val 46584"/>
            </a:avLst>
          </a:prstGeom>
          <a:solidFill>
            <a:schemeClr val="bg1"/>
          </a:solidFill>
          <a:ln w="12700">
            <a:solidFill>
              <a:schemeClr val="tx2"/>
            </a:solidFill>
          </a:ln>
        </p:spPr>
        <p:style>
          <a:lnRef idx="1">
            <a:schemeClr val="accent2"/>
          </a:lnRef>
          <a:fillRef idx="0">
            <a:schemeClr val="accent2"/>
          </a:fillRef>
          <a:effectRef idx="0">
            <a:schemeClr val="accent2"/>
          </a:effectRef>
          <a:fontRef idx="minor">
            <a:schemeClr val="tx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p:nvSpPr>
          <p:cNvPr id="8" name="Content Placeholder 6">
            <a:extLst>
              <a:ext uri="{FF2B5EF4-FFF2-40B4-BE49-F238E27FC236}">
                <a16:creationId xmlns:a16="http://schemas.microsoft.com/office/drawing/2014/main" id="{9836525D-A918-46C0-9C30-ECAB42158194}"/>
              </a:ext>
            </a:extLst>
          </p:cNvPr>
          <p:cNvSpPr txBox="1">
            <a:spLocks/>
          </p:cNvSpPr>
          <p:nvPr/>
        </p:nvSpPr>
        <p:spPr>
          <a:xfrm>
            <a:off x="3845232" y="1963925"/>
            <a:ext cx="5007106" cy="4365156"/>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lvl="1">
              <a:buClr>
                <a:schemeClr val="tx2"/>
              </a:buClr>
              <a:buFont typeface="Arial" panose="020B0604020202020204" pitchFamily="34" charset="0"/>
              <a:buChar char="•"/>
            </a:pPr>
            <a:endParaRPr lang="en-US" sz="2000" dirty="0">
              <a:solidFill>
                <a:schemeClr val="tx1"/>
              </a:solidFill>
              <a:latin typeface="Trebuchet MS" panose="020B0703020202090204" pitchFamily="34" charset="0"/>
              <a:cs typeface="Arial" panose="020B0604020202020204" pitchFamily="34" charset="0"/>
            </a:endParaRPr>
          </a:p>
          <a:p>
            <a:pPr lvl="1">
              <a:buClr>
                <a:schemeClr val="tx2"/>
              </a:buClr>
              <a:buFont typeface="Arial" panose="020B0604020202020204" pitchFamily="34" charset="0"/>
              <a:buChar char="•"/>
            </a:pPr>
            <a:r>
              <a:rPr lang="en-US" sz="2000" dirty="0">
                <a:solidFill>
                  <a:schemeClr val="tx1"/>
                </a:solidFill>
                <a:latin typeface="Trebuchet MS" panose="020B0703020202090204" pitchFamily="34" charset="0"/>
                <a:cs typeface="Arial" panose="020B0604020202020204" pitchFamily="34" charset="0"/>
              </a:rPr>
              <a:t>Environmental Review</a:t>
            </a:r>
          </a:p>
          <a:p>
            <a:pPr lvl="1">
              <a:buClr>
                <a:schemeClr val="tx2"/>
              </a:buClr>
              <a:buFont typeface="Arial" panose="020B0604020202020204" pitchFamily="34" charset="0"/>
              <a:buChar char="•"/>
            </a:pPr>
            <a:r>
              <a:rPr lang="en-US" sz="2000" dirty="0">
                <a:solidFill>
                  <a:schemeClr val="tx1"/>
                </a:solidFill>
                <a:latin typeface="Trebuchet MS" panose="020B0703020202090204" pitchFamily="34" charset="0"/>
                <a:cs typeface="Arial" panose="020B0604020202020204" pitchFamily="34" charset="0"/>
              </a:rPr>
              <a:t>Labor Standards</a:t>
            </a:r>
          </a:p>
          <a:p>
            <a:pPr lvl="1">
              <a:buClr>
                <a:schemeClr val="tx2"/>
              </a:buClr>
              <a:buFont typeface="Arial" panose="020B0604020202020204" pitchFamily="34" charset="0"/>
              <a:buChar char="•"/>
            </a:pPr>
            <a:r>
              <a:rPr lang="en-US" sz="2000" dirty="0">
                <a:solidFill>
                  <a:schemeClr val="tx1"/>
                </a:solidFill>
                <a:latin typeface="Trebuchet MS" panose="020B0703020202090204" pitchFamily="34" charset="0"/>
                <a:cs typeface="Arial" panose="020B0604020202020204" pitchFamily="34" charset="0"/>
              </a:rPr>
              <a:t>Fair Housing &amp; Equal Opportunity</a:t>
            </a:r>
          </a:p>
          <a:p>
            <a:pPr lvl="1">
              <a:buClr>
                <a:schemeClr val="tx2"/>
              </a:buClr>
              <a:buFont typeface="Arial" panose="020B0604020202020204" pitchFamily="34" charset="0"/>
              <a:buChar char="•"/>
            </a:pPr>
            <a:r>
              <a:rPr lang="en-US" sz="2000" dirty="0">
                <a:solidFill>
                  <a:schemeClr val="tx1"/>
                </a:solidFill>
                <a:latin typeface="Trebuchet MS" panose="020B0703020202090204" pitchFamily="34" charset="0"/>
                <a:cs typeface="Arial" panose="020B0604020202020204" pitchFamily="34" charset="0"/>
              </a:rPr>
              <a:t>Section 3 Hiring &amp; Training </a:t>
            </a:r>
          </a:p>
          <a:p>
            <a:pPr lvl="1">
              <a:buClr>
                <a:schemeClr val="tx2"/>
              </a:buClr>
              <a:buFont typeface="Arial" panose="020B0604020202020204" pitchFamily="34" charset="0"/>
              <a:buChar char="•"/>
            </a:pPr>
            <a:r>
              <a:rPr lang="en-US" sz="2000" dirty="0">
                <a:solidFill>
                  <a:schemeClr val="tx1"/>
                </a:solidFill>
                <a:latin typeface="Trebuchet MS" panose="020B0703020202090204" pitchFamily="34" charset="0"/>
                <a:cs typeface="Arial" panose="020B0604020202020204" pitchFamily="34" charset="0"/>
              </a:rPr>
              <a:t>Procurement &amp; Subrecipient </a:t>
            </a:r>
            <a:r>
              <a:rPr lang="en-US" sz="2000" dirty="0" err="1">
                <a:solidFill>
                  <a:schemeClr val="tx1"/>
                </a:solidFill>
                <a:latin typeface="Trebuchet MS" panose="020B0703020202090204" pitchFamily="34" charset="0"/>
                <a:cs typeface="Arial" panose="020B0604020202020204" pitchFamily="34" charset="0"/>
              </a:rPr>
              <a:t>Agmts</a:t>
            </a:r>
            <a:endParaRPr lang="en-US" sz="2000" dirty="0">
              <a:solidFill>
                <a:schemeClr val="tx1"/>
              </a:solidFill>
              <a:latin typeface="Trebuchet MS" panose="020B0703020202090204" pitchFamily="34" charset="0"/>
              <a:cs typeface="Arial" panose="020B0604020202020204" pitchFamily="34" charset="0"/>
            </a:endParaRPr>
          </a:p>
          <a:p>
            <a:pPr lvl="1">
              <a:buClr>
                <a:schemeClr val="tx2"/>
              </a:buClr>
              <a:buFont typeface="Arial" panose="020B0604020202020204" pitchFamily="34" charset="0"/>
              <a:buChar char="•"/>
            </a:pPr>
            <a:r>
              <a:rPr lang="en-US" sz="2000" dirty="0">
                <a:solidFill>
                  <a:schemeClr val="tx1"/>
                </a:solidFill>
                <a:latin typeface="Trebuchet MS" panose="020B0703020202090204" pitchFamily="34" charset="0"/>
                <a:cs typeface="Arial" panose="020B0604020202020204" pitchFamily="34" charset="0"/>
              </a:rPr>
              <a:t>Lead Based Paint</a:t>
            </a:r>
          </a:p>
          <a:p>
            <a:pPr lvl="1">
              <a:buClr>
                <a:schemeClr val="tx2"/>
              </a:buClr>
              <a:buFont typeface="Arial" panose="020B0604020202020204" pitchFamily="34" charset="0"/>
              <a:buChar char="•"/>
            </a:pPr>
            <a:r>
              <a:rPr lang="en-US" sz="2000" dirty="0">
                <a:solidFill>
                  <a:schemeClr val="tx1"/>
                </a:solidFill>
                <a:latin typeface="Trebuchet MS" panose="020B0703020202090204" pitchFamily="34" charset="0"/>
                <a:cs typeface="Arial" panose="020B0604020202020204" pitchFamily="34" charset="0"/>
              </a:rPr>
              <a:t>Relocation &amp; Acquisition</a:t>
            </a:r>
          </a:p>
          <a:p>
            <a:pPr lvl="1">
              <a:buClr>
                <a:schemeClr val="tx2"/>
              </a:buClr>
              <a:buFont typeface="Arial" panose="020B0604020202020204" pitchFamily="34" charset="0"/>
              <a:buChar char="•"/>
            </a:pPr>
            <a:r>
              <a:rPr lang="en-US" sz="2000" dirty="0">
                <a:solidFill>
                  <a:schemeClr val="tx1"/>
                </a:solidFill>
                <a:latin typeface="Trebuchet MS" panose="020B0703020202090204" pitchFamily="34" charset="0"/>
                <a:cs typeface="Arial" panose="020B0604020202020204" pitchFamily="34" charset="0"/>
              </a:rPr>
              <a:t>Accessibility</a:t>
            </a:r>
          </a:p>
          <a:p>
            <a:pPr lvl="1">
              <a:buClr>
                <a:schemeClr val="tx2"/>
              </a:buClr>
              <a:buFont typeface="Arial" panose="020B0604020202020204" pitchFamily="34" charset="0"/>
              <a:buChar char="•"/>
            </a:pPr>
            <a:r>
              <a:rPr lang="en-US" sz="2000" dirty="0">
                <a:solidFill>
                  <a:schemeClr val="tx1"/>
                </a:solidFill>
                <a:latin typeface="Trebuchet MS" panose="020B0703020202090204" pitchFamily="34" charset="0"/>
                <a:cs typeface="Arial" panose="020B0604020202020204" pitchFamily="34" charset="0"/>
              </a:rPr>
              <a:t>FFATA (Federal Funding Accountability and Transparency Act)</a:t>
            </a:r>
          </a:p>
          <a:p>
            <a:pPr lvl="1">
              <a:buClr>
                <a:schemeClr val="tx2"/>
              </a:buClr>
              <a:buFont typeface="Arial" panose="020B0604020202020204" pitchFamily="34" charset="0"/>
              <a:buChar char="•"/>
            </a:pPr>
            <a:endParaRPr lang="en-US" sz="2400" dirty="0">
              <a:solidFill>
                <a:schemeClr val="tx1"/>
              </a:solidFill>
              <a:latin typeface="Arial" panose="020B0604020202020204" pitchFamily="34" charset="0"/>
              <a:cs typeface="Arial" panose="020B0604020202020204" pitchFamily="34" charset="0"/>
            </a:endParaRPr>
          </a:p>
        </p:txBody>
      </p:sp>
      <p:sp>
        <p:nvSpPr>
          <p:cNvPr id="2" name="Title 1">
            <a:extLst>
              <a:ext uri="{FF2B5EF4-FFF2-40B4-BE49-F238E27FC236}">
                <a16:creationId xmlns:a16="http://schemas.microsoft.com/office/drawing/2014/main" id="{E1818950-BAFE-4DD0-A86D-AC5E276E025A}"/>
              </a:ext>
            </a:extLst>
          </p:cNvPr>
          <p:cNvSpPr>
            <a:spLocks noGrp="1"/>
          </p:cNvSpPr>
          <p:nvPr>
            <p:ph type="title"/>
          </p:nvPr>
        </p:nvSpPr>
        <p:spPr>
          <a:xfrm>
            <a:off x="457199" y="704088"/>
            <a:ext cx="8395139" cy="1143000"/>
          </a:xfrm>
        </p:spPr>
        <p:txBody>
          <a:bodyPr>
            <a:noAutofit/>
          </a:bodyPr>
          <a:lstStyle/>
          <a:p>
            <a:r>
              <a:rPr lang="en-US" sz="4400" b="1" dirty="0">
                <a:latin typeface="Trebuchet MS" panose="020B0603020202020204" pitchFamily="34" charset="0"/>
                <a:cs typeface="Arial" panose="020B0604020202020204" pitchFamily="34" charset="0"/>
              </a:rPr>
              <a:t>Requirements for Use of Funds</a:t>
            </a:r>
          </a:p>
        </p:txBody>
      </p:sp>
      <p:sp>
        <p:nvSpPr>
          <p:cNvPr id="4" name="Slide Number Placeholder 3">
            <a:extLst>
              <a:ext uri="{FF2B5EF4-FFF2-40B4-BE49-F238E27FC236}">
                <a16:creationId xmlns:a16="http://schemas.microsoft.com/office/drawing/2014/main" id="{C7F6547C-0BB1-48A3-B768-783BC724D21D}"/>
              </a:ext>
            </a:extLst>
          </p:cNvPr>
          <p:cNvSpPr>
            <a:spLocks noGrp="1"/>
          </p:cNvSpPr>
          <p:nvPr>
            <p:ph type="sldNum" sz="quarter" idx="12"/>
          </p:nvPr>
        </p:nvSpPr>
        <p:spPr/>
        <p:txBody>
          <a:bodyPr/>
          <a:lstStyle/>
          <a:p>
            <a:r>
              <a:rPr lang="en-US"/>
              <a:t>  </a:t>
            </a:r>
            <a:fld id="{401CF334-2D5C-4859-84A6-CA7E6E43FAEB}" type="slidenum">
              <a:rPr lang="en-US" smtClean="0"/>
              <a:pPr/>
              <a:t>19</a:t>
            </a:fld>
            <a:endParaRPr lang="en-US" dirty="0"/>
          </a:p>
        </p:txBody>
      </p:sp>
      <p:sp>
        <p:nvSpPr>
          <p:cNvPr id="7" name="TextBox 6">
            <a:extLst>
              <a:ext uri="{FF2B5EF4-FFF2-40B4-BE49-F238E27FC236}">
                <a16:creationId xmlns:a16="http://schemas.microsoft.com/office/drawing/2014/main" id="{8636E1F5-4459-4E19-BFD2-CF3CED1031C9}"/>
              </a:ext>
            </a:extLst>
          </p:cNvPr>
          <p:cNvSpPr txBox="1"/>
          <p:nvPr/>
        </p:nvSpPr>
        <p:spPr>
          <a:xfrm>
            <a:off x="457199" y="3177006"/>
            <a:ext cx="3092825" cy="1569660"/>
          </a:xfrm>
          <a:prstGeom prst="rect">
            <a:avLst/>
          </a:prstGeom>
          <a:noFill/>
        </p:spPr>
        <p:txBody>
          <a:bodyPr wrap="square" rtlCol="0">
            <a:spAutoFit/>
          </a:bodyPr>
          <a:lstStyle/>
          <a:p>
            <a:r>
              <a:rPr lang="en-US" sz="2400" dirty="0">
                <a:latin typeface="Trebuchet MS" panose="020B0703020202090204" pitchFamily="34" charset="0"/>
                <a:cs typeface="Arial" panose="020B0604020202020204" pitchFamily="34" charset="0"/>
              </a:rPr>
              <a:t>Cross-cutting federal requirements include but are not limited to:</a:t>
            </a:r>
            <a:endParaRPr lang="en-VI" sz="2400" dirty="0">
              <a:latin typeface="Trebuchet MS" panose="020B070302020209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4B7D0BE9-00D8-44F7-B9BE-F5311C0E8865}"/>
              </a:ext>
            </a:extLst>
          </p:cNvPr>
          <p:cNvSpPr/>
          <p:nvPr/>
        </p:nvSpPr>
        <p:spPr>
          <a:xfrm>
            <a:off x="5157216" y="5998464"/>
            <a:ext cx="1072896" cy="859536"/>
          </a:xfrm>
          <a:prstGeom prst="rect">
            <a:avLst/>
          </a:prstGeom>
          <a:solidFill>
            <a:schemeClr val="bg1"/>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6710337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85ABBD-FF50-4151-A506-1C102034BC88}"/>
              </a:ext>
            </a:extLst>
          </p:cNvPr>
          <p:cNvSpPr>
            <a:spLocks noGrp="1"/>
          </p:cNvSpPr>
          <p:nvPr>
            <p:ph type="title"/>
          </p:nvPr>
        </p:nvSpPr>
        <p:spPr>
          <a:xfrm>
            <a:off x="688062" y="704088"/>
            <a:ext cx="7998737" cy="599611"/>
          </a:xfrm>
        </p:spPr>
        <p:txBody>
          <a:bodyPr>
            <a:noAutofit/>
          </a:bodyPr>
          <a:lstStyle/>
          <a:p>
            <a:r>
              <a:rPr lang="en-US" sz="4000" b="1" dirty="0">
                <a:latin typeface="Trebuchet MS" panose="020B0703020202090204" pitchFamily="34" charset="0"/>
              </a:rPr>
              <a:t>Agenda </a:t>
            </a:r>
          </a:p>
        </p:txBody>
      </p:sp>
      <p:sp>
        <p:nvSpPr>
          <p:cNvPr id="3" name="Content Placeholder 2">
            <a:extLst>
              <a:ext uri="{FF2B5EF4-FFF2-40B4-BE49-F238E27FC236}">
                <a16:creationId xmlns:a16="http://schemas.microsoft.com/office/drawing/2014/main" id="{CF966635-800C-49D2-B1C1-4CAAF9975D08}"/>
              </a:ext>
            </a:extLst>
          </p:cNvPr>
          <p:cNvSpPr>
            <a:spLocks noGrp="1"/>
          </p:cNvSpPr>
          <p:nvPr>
            <p:ph idx="1"/>
          </p:nvPr>
        </p:nvSpPr>
        <p:spPr>
          <a:xfrm>
            <a:off x="208229" y="1448554"/>
            <a:ext cx="8682273" cy="4581054"/>
          </a:xfrm>
        </p:spPr>
        <p:txBody>
          <a:bodyPr>
            <a:normAutofit/>
          </a:bodyPr>
          <a:lstStyle/>
          <a:p>
            <a:pPr marL="621659" lvl="5"/>
            <a:r>
              <a:rPr lang="en-US" sz="2200" dirty="0">
                <a:latin typeface="Trebuchet MS" panose="020B0703020202090204" pitchFamily="34" charset="0"/>
                <a:cs typeface="Arial"/>
              </a:rPr>
              <a:t>Zoom Orientation </a:t>
            </a:r>
          </a:p>
          <a:p>
            <a:pPr marL="621659" lvl="5"/>
            <a:r>
              <a:rPr lang="en-US" sz="2200" dirty="0">
                <a:latin typeface="Trebuchet MS" panose="020B0703020202090204" pitchFamily="34" charset="0"/>
                <a:cs typeface="Arial"/>
              </a:rPr>
              <a:t>Welcome &amp; Speakers </a:t>
            </a:r>
          </a:p>
          <a:p>
            <a:pPr marL="621659" lvl="5"/>
            <a:r>
              <a:rPr lang="en-US" sz="2200" dirty="0">
                <a:latin typeface="Trebuchet MS" panose="020B0703020202090204" pitchFamily="34" charset="0"/>
                <a:cs typeface="Arial"/>
              </a:rPr>
              <a:t>Presentation on compliance requirements and on-the-ground implementation of CDBG-DR programs</a:t>
            </a:r>
          </a:p>
          <a:p>
            <a:pPr marL="621659" lvl="5"/>
            <a:r>
              <a:rPr lang="en-US" sz="2200" dirty="0">
                <a:latin typeface="Trebuchet MS" panose="020B0703020202090204" pitchFamily="34" charset="0"/>
                <a:cs typeface="Arial"/>
              </a:rPr>
              <a:t>Panel of Nonprofit Leaders in Puerto Rico currently working with the CDBG-DR Program</a:t>
            </a:r>
          </a:p>
          <a:p>
            <a:pPr marL="621659" lvl="5"/>
            <a:r>
              <a:rPr lang="en-US" sz="2200" dirty="0">
                <a:latin typeface="Trebuchet MS" panose="020B0703020202090204" pitchFamily="34" charset="0"/>
                <a:cs typeface="Arial"/>
              </a:rPr>
              <a:t>Q &amp; A.</a:t>
            </a:r>
          </a:p>
        </p:txBody>
      </p:sp>
    </p:spTree>
    <p:extLst>
      <p:ext uri="{BB962C8B-B14F-4D97-AF65-F5344CB8AC3E}">
        <p14:creationId xmlns:p14="http://schemas.microsoft.com/office/powerpoint/2010/main" val="14334461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2321835C-C7F5-43D7-96A2-A7164451C623}"/>
              </a:ext>
            </a:extLst>
          </p:cNvPr>
          <p:cNvSpPr>
            <a:spLocks noGrp="1"/>
          </p:cNvSpPr>
          <p:nvPr>
            <p:ph type="sldNum" sz="quarter" idx="12"/>
          </p:nvPr>
        </p:nvSpPr>
        <p:spPr/>
        <p:txBody>
          <a:bodyPr/>
          <a:lstStyle/>
          <a:p>
            <a:fld id="{401CF334-2D5C-4859-84A6-CA7E6E43FAEB}" type="slidenum">
              <a:rPr lang="en-US" smtClean="0"/>
              <a:t>20</a:t>
            </a:fld>
            <a:endParaRPr lang="en-US" dirty="0"/>
          </a:p>
        </p:txBody>
      </p:sp>
      <p:sp>
        <p:nvSpPr>
          <p:cNvPr id="6" name="Title 1">
            <a:extLst>
              <a:ext uri="{FF2B5EF4-FFF2-40B4-BE49-F238E27FC236}">
                <a16:creationId xmlns:a16="http://schemas.microsoft.com/office/drawing/2014/main" id="{F007C343-A3D6-4424-AC0E-FD29D41C6D7A}"/>
              </a:ext>
            </a:extLst>
          </p:cNvPr>
          <p:cNvSpPr txBox="1">
            <a:spLocks/>
          </p:cNvSpPr>
          <p:nvPr/>
        </p:nvSpPr>
        <p:spPr>
          <a:xfrm>
            <a:off x="457200" y="704088"/>
            <a:ext cx="8229600" cy="1143000"/>
          </a:xfrm>
          <a:prstGeom prst="rect">
            <a:avLst/>
          </a:prstGeom>
        </p:spPr>
        <p:txBody>
          <a:bodyPr vert="horz" lIns="0" rIns="0" bIns="0" anchor="b">
            <a:no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r>
              <a:rPr lang="en-US" sz="4400" b="1" dirty="0">
                <a:latin typeface="Trebuchet MS" panose="020B0703020202090204" pitchFamily="34" charset="0"/>
                <a:cs typeface="Arial" panose="020B0604020202020204" pitchFamily="34" charset="0"/>
              </a:rPr>
              <a:t>HUD’s Environmental Review</a:t>
            </a:r>
          </a:p>
        </p:txBody>
      </p:sp>
      <p:sp>
        <p:nvSpPr>
          <p:cNvPr id="9" name="Content Placeholder 2">
            <a:extLst>
              <a:ext uri="{FF2B5EF4-FFF2-40B4-BE49-F238E27FC236}">
                <a16:creationId xmlns:a16="http://schemas.microsoft.com/office/drawing/2014/main" id="{3570ADE7-42AD-4B97-B6C7-2ACD29B12EA5}"/>
              </a:ext>
            </a:extLst>
          </p:cNvPr>
          <p:cNvSpPr txBox="1">
            <a:spLocks/>
          </p:cNvSpPr>
          <p:nvPr/>
        </p:nvSpPr>
        <p:spPr>
          <a:xfrm>
            <a:off x="457200" y="1935480"/>
            <a:ext cx="8229600" cy="3396808"/>
          </a:xfrm>
          <a:prstGeom prst="rect">
            <a:avLst/>
          </a:prstGeom>
        </p:spPr>
        <p:txBody>
          <a:bodyPr vert="horz" anchor="ctr">
            <a:normAutofit/>
          </a:bodyPr>
          <a:lstStyle>
            <a:lvl1pPr marL="274313" indent="-274313" algn="l" rtl="0" eaLnBrk="1" latinLnBrk="0" hangingPunct="1">
              <a:spcBef>
                <a:spcPct val="20000"/>
              </a:spcBef>
              <a:buClr>
                <a:schemeClr val="accent3">
                  <a:lumMod val="50000"/>
                </a:schemeClr>
              </a:buClr>
              <a:buSzPct val="95000"/>
              <a:buFont typeface="Wingdings 2"/>
              <a:buChar char=""/>
              <a:defRPr kumimoji="0" sz="2600" kern="1200">
                <a:solidFill>
                  <a:schemeClr val="tx1"/>
                </a:solidFill>
                <a:latin typeface="+mn-lt"/>
                <a:ea typeface="+mn-ea"/>
                <a:cs typeface="+mn-cs"/>
              </a:defRPr>
            </a:lvl1pPr>
            <a:lvl2pPr marL="640064" indent="-246882" algn="l" rtl="0" eaLnBrk="1" latinLnBrk="0" hangingPunct="1">
              <a:spcBef>
                <a:spcPct val="20000"/>
              </a:spcBef>
              <a:buClr>
                <a:schemeClr val="accent1">
                  <a:lumMod val="50000"/>
                </a:schemeClr>
              </a:buClr>
              <a:buSzPct val="85000"/>
              <a:buFont typeface="Wingdings 2"/>
              <a:buChar char=""/>
              <a:defRPr kumimoji="0" sz="2400" kern="1200">
                <a:solidFill>
                  <a:schemeClr val="tx1"/>
                </a:solidFill>
                <a:latin typeface="+mn-lt"/>
                <a:ea typeface="+mn-ea"/>
                <a:cs typeface="+mn-cs"/>
              </a:defRPr>
            </a:lvl2pPr>
            <a:lvl3pPr marL="914377" indent="-246882" algn="l" rtl="0" eaLnBrk="1" latinLnBrk="0" hangingPunct="1">
              <a:spcBef>
                <a:spcPct val="20000"/>
              </a:spcBef>
              <a:buClr>
                <a:schemeClr val="accent2">
                  <a:lumMod val="50000"/>
                </a:schemeClr>
              </a:buClr>
              <a:buSzPct val="70000"/>
              <a:buFont typeface="Wingdings 2"/>
              <a:buChar char=""/>
              <a:defRPr kumimoji="0" sz="2100" kern="1200">
                <a:solidFill>
                  <a:schemeClr val="tx1"/>
                </a:solidFill>
                <a:latin typeface="+mn-lt"/>
                <a:ea typeface="+mn-ea"/>
                <a:cs typeface="+mn-cs"/>
              </a:defRPr>
            </a:lvl3pPr>
            <a:lvl4pPr marL="1188690" indent="-210307" algn="l" rtl="0" eaLnBrk="1" latinLnBrk="0" hangingPunct="1">
              <a:spcBef>
                <a:spcPct val="20000"/>
              </a:spcBef>
              <a:buClr>
                <a:schemeClr val="accent3">
                  <a:lumMod val="50000"/>
                </a:schemeClr>
              </a:buClr>
              <a:buSzPct val="65000"/>
              <a:buFont typeface="Wingdings 2"/>
              <a:buChar char=""/>
              <a:defRPr kumimoji="0" sz="2000" kern="1200">
                <a:solidFill>
                  <a:schemeClr val="tx1"/>
                </a:solidFill>
                <a:latin typeface="+mn-lt"/>
                <a:ea typeface="+mn-ea"/>
                <a:cs typeface="+mn-cs"/>
              </a:defRPr>
            </a:lvl4pPr>
            <a:lvl5pPr marL="1463003" indent="-210307" algn="l" rtl="0" eaLnBrk="1" latinLnBrk="0" hangingPunct="1">
              <a:spcBef>
                <a:spcPct val="20000"/>
              </a:spcBef>
              <a:buClr>
                <a:schemeClr val="accent4">
                  <a:lumMod val="75000"/>
                </a:schemeClr>
              </a:buClr>
              <a:buSzPct val="65000"/>
              <a:buFont typeface="Wingdings 2"/>
              <a:buChar char=""/>
              <a:defRPr kumimoji="0" sz="2000" kern="1200">
                <a:solidFill>
                  <a:schemeClr val="tx1"/>
                </a:solidFill>
                <a:latin typeface="+mn-lt"/>
                <a:ea typeface="+mn-ea"/>
                <a:cs typeface="+mn-cs"/>
              </a:defRPr>
            </a:lvl5pPr>
            <a:lvl6pPr marL="1737317" indent="-210307" algn="l" rtl="0" eaLnBrk="1" latinLnBrk="0" hangingPunct="1">
              <a:spcBef>
                <a:spcPct val="20000"/>
              </a:spcBef>
              <a:buClr>
                <a:schemeClr val="accent5">
                  <a:lumMod val="50000"/>
                </a:schemeClr>
              </a:buClr>
              <a:buSzPct val="80000"/>
              <a:buFont typeface="Wingdings 2"/>
              <a:buChar char=""/>
              <a:defRPr kumimoji="0" sz="1800" kern="1200">
                <a:solidFill>
                  <a:schemeClr val="tx1"/>
                </a:solidFill>
                <a:latin typeface="+mn-lt"/>
                <a:ea typeface="+mn-ea"/>
                <a:cs typeface="+mn-cs"/>
              </a:defRPr>
            </a:lvl6pPr>
            <a:lvl7pPr marL="1920192" indent="-182875" algn="l" rtl="0" eaLnBrk="1" latinLnBrk="0" hangingPunct="1">
              <a:spcBef>
                <a:spcPct val="20000"/>
              </a:spcBef>
              <a:buClr>
                <a:schemeClr val="accent6">
                  <a:lumMod val="75000"/>
                </a:schemeClr>
              </a:buClr>
              <a:buSzPct val="80000"/>
              <a:buFont typeface="Wingdings 2"/>
              <a:buChar char=""/>
              <a:defRPr kumimoji="0" sz="1600" kern="1200" baseline="0">
                <a:solidFill>
                  <a:schemeClr val="tx1"/>
                </a:solidFill>
                <a:latin typeface="+mn-lt"/>
                <a:ea typeface="+mn-ea"/>
                <a:cs typeface="+mn-cs"/>
              </a:defRPr>
            </a:lvl7pPr>
            <a:lvl8pPr marL="2194505" indent="-182875"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285943" indent="0" algn="l" rtl="0" eaLnBrk="1" latinLnBrk="0" hangingPunct="1">
              <a:spcBef>
                <a:spcPct val="20000"/>
              </a:spcBef>
              <a:buClr>
                <a:schemeClr val="tx2"/>
              </a:buClr>
              <a:buFontTx/>
              <a:buNone/>
              <a:defRPr kumimoji="0" sz="1400" kern="1200" baseline="0">
                <a:solidFill>
                  <a:schemeClr val="tx1"/>
                </a:solidFill>
                <a:latin typeface="+mn-lt"/>
                <a:ea typeface="+mn-ea"/>
                <a:cs typeface="+mn-cs"/>
              </a:defRPr>
            </a:lvl9pPr>
          </a:lstStyle>
          <a:p>
            <a:r>
              <a:rPr lang="en-US" sz="2200" dirty="0">
                <a:latin typeface="Trebuchet MS" panose="020B0703020202090204" pitchFamily="34" charset="0"/>
                <a:cs typeface="Arial" panose="020B0604020202020204" pitchFamily="34" charset="0"/>
              </a:rPr>
              <a:t>Analyzes the impacts of a project on the surrounding environment and vice versa </a:t>
            </a:r>
          </a:p>
          <a:p>
            <a:r>
              <a:rPr lang="en-US" sz="2200" dirty="0">
                <a:latin typeface="Trebuchet MS" panose="020B0703020202090204" pitchFamily="34" charset="0"/>
                <a:cs typeface="Arial" panose="020B0604020202020204" pitchFamily="34" charset="0"/>
              </a:rPr>
              <a:t>Ensures that HUD-funded projects provide decent, safe, and sanitary housing </a:t>
            </a:r>
          </a:p>
          <a:p>
            <a:r>
              <a:rPr lang="en-US" sz="2200" dirty="0">
                <a:latin typeface="Trebuchet MS" panose="020B0703020202090204" pitchFamily="34" charset="0"/>
                <a:cs typeface="Arial" panose="020B0604020202020204" pitchFamily="34" charset="0"/>
              </a:rPr>
              <a:t>Demonstrates compliance with up to 17 federal environmental laws and authorities, like protecting endangered species </a:t>
            </a:r>
          </a:p>
          <a:p>
            <a:r>
              <a:rPr lang="en-US" sz="2200" dirty="0">
                <a:latin typeface="Trebuchet MS" panose="020B0703020202090204" pitchFamily="34" charset="0"/>
                <a:cs typeface="Arial" panose="020B0604020202020204" pitchFamily="34" charset="0"/>
              </a:rPr>
              <a:t>A public document that encourages public participation</a:t>
            </a:r>
          </a:p>
        </p:txBody>
      </p:sp>
    </p:spTree>
    <p:extLst>
      <p:ext uri="{BB962C8B-B14F-4D97-AF65-F5344CB8AC3E}">
        <p14:creationId xmlns:p14="http://schemas.microsoft.com/office/powerpoint/2010/main" val="37566381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2321835C-C7F5-43D7-96A2-A7164451C623}"/>
              </a:ext>
            </a:extLst>
          </p:cNvPr>
          <p:cNvSpPr>
            <a:spLocks noGrp="1"/>
          </p:cNvSpPr>
          <p:nvPr>
            <p:ph type="sldNum" sz="quarter" idx="12"/>
          </p:nvPr>
        </p:nvSpPr>
        <p:spPr/>
        <p:txBody>
          <a:bodyPr/>
          <a:lstStyle/>
          <a:p>
            <a:fld id="{401CF334-2D5C-4859-84A6-CA7E6E43FAEB}" type="slidenum">
              <a:rPr lang="en-US" smtClean="0"/>
              <a:t>21</a:t>
            </a:fld>
            <a:endParaRPr lang="en-US" dirty="0"/>
          </a:p>
        </p:txBody>
      </p:sp>
      <p:sp>
        <p:nvSpPr>
          <p:cNvPr id="6" name="Title 1">
            <a:extLst>
              <a:ext uri="{FF2B5EF4-FFF2-40B4-BE49-F238E27FC236}">
                <a16:creationId xmlns:a16="http://schemas.microsoft.com/office/drawing/2014/main" id="{F007C343-A3D6-4424-AC0E-FD29D41C6D7A}"/>
              </a:ext>
            </a:extLst>
          </p:cNvPr>
          <p:cNvSpPr txBox="1">
            <a:spLocks/>
          </p:cNvSpPr>
          <p:nvPr/>
        </p:nvSpPr>
        <p:spPr>
          <a:xfrm>
            <a:off x="457200" y="704088"/>
            <a:ext cx="8229600" cy="1143000"/>
          </a:xfrm>
          <a:prstGeom prst="rect">
            <a:avLst/>
          </a:prstGeom>
        </p:spPr>
        <p:txBody>
          <a:bodyPr vert="horz" lIns="0" rIns="0" bIns="0" anchor="b">
            <a:no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r>
              <a:rPr lang="en-US" sz="4400" b="1" dirty="0">
                <a:latin typeface="Trebuchet MS" panose="020B0703020202090204" pitchFamily="34" charset="0"/>
                <a:cs typeface="Arial" panose="020B0604020202020204" pitchFamily="34" charset="0"/>
              </a:rPr>
              <a:t>HUD’s Environmental Review</a:t>
            </a:r>
          </a:p>
        </p:txBody>
      </p:sp>
      <p:sp>
        <p:nvSpPr>
          <p:cNvPr id="9" name="Content Placeholder 2">
            <a:extLst>
              <a:ext uri="{FF2B5EF4-FFF2-40B4-BE49-F238E27FC236}">
                <a16:creationId xmlns:a16="http://schemas.microsoft.com/office/drawing/2014/main" id="{3570ADE7-42AD-4B97-B6C7-2ACD29B12EA5}"/>
              </a:ext>
            </a:extLst>
          </p:cNvPr>
          <p:cNvSpPr txBox="1">
            <a:spLocks/>
          </p:cNvSpPr>
          <p:nvPr/>
        </p:nvSpPr>
        <p:spPr>
          <a:xfrm>
            <a:off x="457200" y="1935480"/>
            <a:ext cx="8229600" cy="4218432"/>
          </a:xfrm>
          <a:prstGeom prst="rect">
            <a:avLst/>
          </a:prstGeom>
        </p:spPr>
        <p:txBody>
          <a:bodyPr vert="horz" anchor="ctr">
            <a:normAutofit/>
          </a:bodyPr>
          <a:lstStyle>
            <a:lvl1pPr marL="274313" indent="-274313" algn="l" rtl="0" eaLnBrk="1" latinLnBrk="0" hangingPunct="1">
              <a:spcBef>
                <a:spcPct val="20000"/>
              </a:spcBef>
              <a:buClr>
                <a:schemeClr val="accent3">
                  <a:lumMod val="50000"/>
                </a:schemeClr>
              </a:buClr>
              <a:buSzPct val="95000"/>
              <a:buFont typeface="Wingdings 2"/>
              <a:buChar char=""/>
              <a:defRPr kumimoji="0" sz="2600" kern="1200">
                <a:solidFill>
                  <a:schemeClr val="tx1"/>
                </a:solidFill>
                <a:latin typeface="+mn-lt"/>
                <a:ea typeface="+mn-ea"/>
                <a:cs typeface="+mn-cs"/>
              </a:defRPr>
            </a:lvl1pPr>
            <a:lvl2pPr marL="640064" indent="-246882" algn="l" rtl="0" eaLnBrk="1" latinLnBrk="0" hangingPunct="1">
              <a:spcBef>
                <a:spcPct val="20000"/>
              </a:spcBef>
              <a:buClr>
                <a:schemeClr val="accent1">
                  <a:lumMod val="50000"/>
                </a:schemeClr>
              </a:buClr>
              <a:buSzPct val="85000"/>
              <a:buFont typeface="Wingdings 2"/>
              <a:buChar char=""/>
              <a:defRPr kumimoji="0" sz="2400" kern="1200">
                <a:solidFill>
                  <a:schemeClr val="tx1"/>
                </a:solidFill>
                <a:latin typeface="+mn-lt"/>
                <a:ea typeface="+mn-ea"/>
                <a:cs typeface="+mn-cs"/>
              </a:defRPr>
            </a:lvl2pPr>
            <a:lvl3pPr marL="914377" indent="-246882" algn="l" rtl="0" eaLnBrk="1" latinLnBrk="0" hangingPunct="1">
              <a:spcBef>
                <a:spcPct val="20000"/>
              </a:spcBef>
              <a:buClr>
                <a:schemeClr val="accent2">
                  <a:lumMod val="50000"/>
                </a:schemeClr>
              </a:buClr>
              <a:buSzPct val="70000"/>
              <a:buFont typeface="Wingdings 2"/>
              <a:buChar char=""/>
              <a:defRPr kumimoji="0" sz="2100" kern="1200">
                <a:solidFill>
                  <a:schemeClr val="tx1"/>
                </a:solidFill>
                <a:latin typeface="+mn-lt"/>
                <a:ea typeface="+mn-ea"/>
                <a:cs typeface="+mn-cs"/>
              </a:defRPr>
            </a:lvl3pPr>
            <a:lvl4pPr marL="1188690" indent="-210307" algn="l" rtl="0" eaLnBrk="1" latinLnBrk="0" hangingPunct="1">
              <a:spcBef>
                <a:spcPct val="20000"/>
              </a:spcBef>
              <a:buClr>
                <a:schemeClr val="accent3">
                  <a:lumMod val="50000"/>
                </a:schemeClr>
              </a:buClr>
              <a:buSzPct val="65000"/>
              <a:buFont typeface="Wingdings 2"/>
              <a:buChar char=""/>
              <a:defRPr kumimoji="0" sz="2000" kern="1200">
                <a:solidFill>
                  <a:schemeClr val="tx1"/>
                </a:solidFill>
                <a:latin typeface="+mn-lt"/>
                <a:ea typeface="+mn-ea"/>
                <a:cs typeface="+mn-cs"/>
              </a:defRPr>
            </a:lvl4pPr>
            <a:lvl5pPr marL="1463003" indent="-210307" algn="l" rtl="0" eaLnBrk="1" latinLnBrk="0" hangingPunct="1">
              <a:spcBef>
                <a:spcPct val="20000"/>
              </a:spcBef>
              <a:buClr>
                <a:schemeClr val="accent4">
                  <a:lumMod val="75000"/>
                </a:schemeClr>
              </a:buClr>
              <a:buSzPct val="65000"/>
              <a:buFont typeface="Wingdings 2"/>
              <a:buChar char=""/>
              <a:defRPr kumimoji="0" sz="2000" kern="1200">
                <a:solidFill>
                  <a:schemeClr val="tx1"/>
                </a:solidFill>
                <a:latin typeface="+mn-lt"/>
                <a:ea typeface="+mn-ea"/>
                <a:cs typeface="+mn-cs"/>
              </a:defRPr>
            </a:lvl5pPr>
            <a:lvl6pPr marL="1737317" indent="-210307" algn="l" rtl="0" eaLnBrk="1" latinLnBrk="0" hangingPunct="1">
              <a:spcBef>
                <a:spcPct val="20000"/>
              </a:spcBef>
              <a:buClr>
                <a:schemeClr val="accent5">
                  <a:lumMod val="50000"/>
                </a:schemeClr>
              </a:buClr>
              <a:buSzPct val="80000"/>
              <a:buFont typeface="Wingdings 2"/>
              <a:buChar char=""/>
              <a:defRPr kumimoji="0" sz="1800" kern="1200">
                <a:solidFill>
                  <a:schemeClr val="tx1"/>
                </a:solidFill>
                <a:latin typeface="+mn-lt"/>
                <a:ea typeface="+mn-ea"/>
                <a:cs typeface="+mn-cs"/>
              </a:defRPr>
            </a:lvl6pPr>
            <a:lvl7pPr marL="1920192" indent="-182875" algn="l" rtl="0" eaLnBrk="1" latinLnBrk="0" hangingPunct="1">
              <a:spcBef>
                <a:spcPct val="20000"/>
              </a:spcBef>
              <a:buClr>
                <a:schemeClr val="accent6">
                  <a:lumMod val="75000"/>
                </a:schemeClr>
              </a:buClr>
              <a:buSzPct val="80000"/>
              <a:buFont typeface="Wingdings 2"/>
              <a:buChar char=""/>
              <a:defRPr kumimoji="0" sz="1600" kern="1200" baseline="0">
                <a:solidFill>
                  <a:schemeClr val="tx1"/>
                </a:solidFill>
                <a:latin typeface="+mn-lt"/>
                <a:ea typeface="+mn-ea"/>
                <a:cs typeface="+mn-cs"/>
              </a:defRPr>
            </a:lvl7pPr>
            <a:lvl8pPr marL="2194505" indent="-182875"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285943" indent="0" algn="l" rtl="0" eaLnBrk="1" latinLnBrk="0" hangingPunct="1">
              <a:spcBef>
                <a:spcPct val="20000"/>
              </a:spcBef>
              <a:buClr>
                <a:schemeClr val="tx2"/>
              </a:buClr>
              <a:buFontTx/>
              <a:buNone/>
              <a:defRPr kumimoji="0" sz="1400" kern="1200" baseline="0">
                <a:solidFill>
                  <a:schemeClr val="tx1"/>
                </a:solidFill>
                <a:latin typeface="+mn-lt"/>
                <a:ea typeface="+mn-ea"/>
                <a:cs typeface="+mn-cs"/>
              </a:defRPr>
            </a:lvl9pPr>
          </a:lstStyle>
          <a:p>
            <a:endParaRPr lang="en-US" sz="2200" dirty="0">
              <a:latin typeface="Arial" panose="020B0604020202020204" pitchFamily="34" charset="0"/>
              <a:cs typeface="Arial" panose="020B0604020202020204" pitchFamily="34" charset="0"/>
            </a:endParaRPr>
          </a:p>
        </p:txBody>
      </p:sp>
      <p:sp>
        <p:nvSpPr>
          <p:cNvPr id="2" name="Rectangle 1">
            <a:extLst>
              <a:ext uri="{FF2B5EF4-FFF2-40B4-BE49-F238E27FC236}">
                <a16:creationId xmlns:a16="http://schemas.microsoft.com/office/drawing/2014/main" id="{45CFB5ED-949B-4C73-9A31-640EBD7B7EB3}"/>
              </a:ext>
            </a:extLst>
          </p:cNvPr>
          <p:cNvSpPr/>
          <p:nvPr/>
        </p:nvSpPr>
        <p:spPr>
          <a:xfrm>
            <a:off x="457200" y="1843480"/>
            <a:ext cx="8229600" cy="3477875"/>
          </a:xfrm>
          <a:prstGeom prst="rect">
            <a:avLst/>
          </a:prstGeom>
        </p:spPr>
        <p:txBody>
          <a:bodyPr wrap="square">
            <a:spAutoFit/>
          </a:bodyPr>
          <a:lstStyle/>
          <a:p>
            <a:r>
              <a:rPr lang="en-US" sz="2200" dirty="0">
                <a:latin typeface="Trebuchet MS" panose="020B0703020202090204" pitchFamily="34" charset="0"/>
                <a:cs typeface="Arial" panose="020B0604020202020204" pitchFamily="34" charset="0"/>
              </a:rPr>
              <a:t>Grantees must not spend a dime until the environmental review is complete and they have received an approved Request for Release of Funds (form 7015.16) when it’s required. Neither applicant nor partners in the process are allowed to commit or spend HUD or non-HUD funds on physical activities, including acquisition, until the ER process is completed</a:t>
            </a:r>
          </a:p>
          <a:p>
            <a:endParaRPr lang="en-US" sz="2200" dirty="0">
              <a:latin typeface="Trebuchet MS" panose="020B0703020202090204" pitchFamily="34" charset="0"/>
              <a:cs typeface="Arial" panose="020B0604020202020204" pitchFamily="34" charset="0"/>
            </a:endParaRPr>
          </a:p>
          <a:p>
            <a:r>
              <a:rPr lang="en-US" sz="2200" dirty="0">
                <a:latin typeface="Trebuchet MS" panose="020B0703020202090204" pitchFamily="34" charset="0"/>
                <a:cs typeface="Arial" panose="020B0604020202020204" pitchFamily="34" charset="0"/>
              </a:rPr>
              <a:t>Any nonprofit or family applying for HUD rebuilding grants (such as from Vivienda) must stop work at the point of application for assistance</a:t>
            </a:r>
          </a:p>
        </p:txBody>
      </p:sp>
    </p:spTree>
    <p:extLst>
      <p:ext uri="{BB962C8B-B14F-4D97-AF65-F5344CB8AC3E}">
        <p14:creationId xmlns:p14="http://schemas.microsoft.com/office/powerpoint/2010/main" val="13017554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2321835C-C7F5-43D7-96A2-A7164451C623}"/>
              </a:ext>
            </a:extLst>
          </p:cNvPr>
          <p:cNvSpPr>
            <a:spLocks noGrp="1"/>
          </p:cNvSpPr>
          <p:nvPr>
            <p:ph type="sldNum" sz="quarter" idx="12"/>
          </p:nvPr>
        </p:nvSpPr>
        <p:spPr/>
        <p:txBody>
          <a:bodyPr/>
          <a:lstStyle/>
          <a:p>
            <a:fld id="{401CF334-2D5C-4859-84A6-CA7E6E43FAEB}" type="slidenum">
              <a:rPr lang="en-US" smtClean="0"/>
              <a:t>22</a:t>
            </a:fld>
            <a:endParaRPr lang="en-US" dirty="0"/>
          </a:p>
        </p:txBody>
      </p:sp>
      <p:sp>
        <p:nvSpPr>
          <p:cNvPr id="6" name="Title 1">
            <a:extLst>
              <a:ext uri="{FF2B5EF4-FFF2-40B4-BE49-F238E27FC236}">
                <a16:creationId xmlns:a16="http://schemas.microsoft.com/office/drawing/2014/main" id="{F007C343-A3D6-4424-AC0E-FD29D41C6D7A}"/>
              </a:ext>
            </a:extLst>
          </p:cNvPr>
          <p:cNvSpPr txBox="1">
            <a:spLocks/>
          </p:cNvSpPr>
          <p:nvPr/>
        </p:nvSpPr>
        <p:spPr>
          <a:xfrm>
            <a:off x="457200" y="704088"/>
            <a:ext cx="8229600" cy="1143000"/>
          </a:xfrm>
          <a:prstGeom prst="rect">
            <a:avLst/>
          </a:prstGeom>
        </p:spPr>
        <p:txBody>
          <a:bodyPr vert="horz" lIns="0" rIns="0" bIns="0" anchor="b">
            <a:no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r>
              <a:rPr lang="en-US" sz="4400" b="1" dirty="0">
                <a:latin typeface="Trebuchet MS" panose="020B0703020202090204" pitchFamily="34" charset="0"/>
                <a:cs typeface="Arial" panose="020B0604020202020204" pitchFamily="34" charset="0"/>
              </a:rPr>
              <a:t>DR Environmental Provisions</a:t>
            </a:r>
          </a:p>
        </p:txBody>
      </p:sp>
      <p:sp>
        <p:nvSpPr>
          <p:cNvPr id="9" name="Content Placeholder 2">
            <a:extLst>
              <a:ext uri="{FF2B5EF4-FFF2-40B4-BE49-F238E27FC236}">
                <a16:creationId xmlns:a16="http://schemas.microsoft.com/office/drawing/2014/main" id="{3570ADE7-42AD-4B97-B6C7-2ACD29B12EA5}"/>
              </a:ext>
            </a:extLst>
          </p:cNvPr>
          <p:cNvSpPr txBox="1">
            <a:spLocks/>
          </p:cNvSpPr>
          <p:nvPr/>
        </p:nvSpPr>
        <p:spPr>
          <a:xfrm>
            <a:off x="457200" y="1397508"/>
            <a:ext cx="8229600" cy="4062984"/>
          </a:xfrm>
          <a:prstGeom prst="rect">
            <a:avLst/>
          </a:prstGeom>
        </p:spPr>
        <p:txBody>
          <a:bodyPr vert="horz" anchor="ctr">
            <a:normAutofit/>
          </a:bodyPr>
          <a:lstStyle>
            <a:lvl1pPr marL="274313" indent="-274313" algn="l" rtl="0" eaLnBrk="1" latinLnBrk="0" hangingPunct="1">
              <a:spcBef>
                <a:spcPct val="20000"/>
              </a:spcBef>
              <a:buClr>
                <a:schemeClr val="accent3">
                  <a:lumMod val="50000"/>
                </a:schemeClr>
              </a:buClr>
              <a:buSzPct val="95000"/>
              <a:buFont typeface="Wingdings 2"/>
              <a:buChar char=""/>
              <a:defRPr kumimoji="0" sz="2600" kern="1200">
                <a:solidFill>
                  <a:schemeClr val="tx1"/>
                </a:solidFill>
                <a:latin typeface="+mn-lt"/>
                <a:ea typeface="+mn-ea"/>
                <a:cs typeface="+mn-cs"/>
              </a:defRPr>
            </a:lvl1pPr>
            <a:lvl2pPr marL="640064" indent="-246882" algn="l" rtl="0" eaLnBrk="1" latinLnBrk="0" hangingPunct="1">
              <a:spcBef>
                <a:spcPct val="20000"/>
              </a:spcBef>
              <a:buClr>
                <a:schemeClr val="accent1">
                  <a:lumMod val="50000"/>
                </a:schemeClr>
              </a:buClr>
              <a:buSzPct val="85000"/>
              <a:buFont typeface="Wingdings 2"/>
              <a:buChar char=""/>
              <a:defRPr kumimoji="0" sz="2400" kern="1200">
                <a:solidFill>
                  <a:schemeClr val="tx1"/>
                </a:solidFill>
                <a:latin typeface="+mn-lt"/>
                <a:ea typeface="+mn-ea"/>
                <a:cs typeface="+mn-cs"/>
              </a:defRPr>
            </a:lvl2pPr>
            <a:lvl3pPr marL="914377" indent="-246882" algn="l" rtl="0" eaLnBrk="1" latinLnBrk="0" hangingPunct="1">
              <a:spcBef>
                <a:spcPct val="20000"/>
              </a:spcBef>
              <a:buClr>
                <a:schemeClr val="accent2">
                  <a:lumMod val="50000"/>
                </a:schemeClr>
              </a:buClr>
              <a:buSzPct val="70000"/>
              <a:buFont typeface="Wingdings 2"/>
              <a:buChar char=""/>
              <a:defRPr kumimoji="0" sz="2100" kern="1200">
                <a:solidFill>
                  <a:schemeClr val="tx1"/>
                </a:solidFill>
                <a:latin typeface="+mn-lt"/>
                <a:ea typeface="+mn-ea"/>
                <a:cs typeface="+mn-cs"/>
              </a:defRPr>
            </a:lvl3pPr>
            <a:lvl4pPr marL="1188690" indent="-210307" algn="l" rtl="0" eaLnBrk="1" latinLnBrk="0" hangingPunct="1">
              <a:spcBef>
                <a:spcPct val="20000"/>
              </a:spcBef>
              <a:buClr>
                <a:schemeClr val="accent3">
                  <a:lumMod val="50000"/>
                </a:schemeClr>
              </a:buClr>
              <a:buSzPct val="65000"/>
              <a:buFont typeface="Wingdings 2"/>
              <a:buChar char=""/>
              <a:defRPr kumimoji="0" sz="2000" kern="1200">
                <a:solidFill>
                  <a:schemeClr val="tx1"/>
                </a:solidFill>
                <a:latin typeface="+mn-lt"/>
                <a:ea typeface="+mn-ea"/>
                <a:cs typeface="+mn-cs"/>
              </a:defRPr>
            </a:lvl4pPr>
            <a:lvl5pPr marL="1463003" indent="-210307" algn="l" rtl="0" eaLnBrk="1" latinLnBrk="0" hangingPunct="1">
              <a:spcBef>
                <a:spcPct val="20000"/>
              </a:spcBef>
              <a:buClr>
                <a:schemeClr val="accent4">
                  <a:lumMod val="75000"/>
                </a:schemeClr>
              </a:buClr>
              <a:buSzPct val="65000"/>
              <a:buFont typeface="Wingdings 2"/>
              <a:buChar char=""/>
              <a:defRPr kumimoji="0" sz="2000" kern="1200">
                <a:solidFill>
                  <a:schemeClr val="tx1"/>
                </a:solidFill>
                <a:latin typeface="+mn-lt"/>
                <a:ea typeface="+mn-ea"/>
                <a:cs typeface="+mn-cs"/>
              </a:defRPr>
            </a:lvl5pPr>
            <a:lvl6pPr marL="1737317" indent="-210307" algn="l" rtl="0" eaLnBrk="1" latinLnBrk="0" hangingPunct="1">
              <a:spcBef>
                <a:spcPct val="20000"/>
              </a:spcBef>
              <a:buClr>
                <a:schemeClr val="accent5">
                  <a:lumMod val="50000"/>
                </a:schemeClr>
              </a:buClr>
              <a:buSzPct val="80000"/>
              <a:buFont typeface="Wingdings 2"/>
              <a:buChar char=""/>
              <a:defRPr kumimoji="0" sz="1800" kern="1200">
                <a:solidFill>
                  <a:schemeClr val="tx1"/>
                </a:solidFill>
                <a:latin typeface="+mn-lt"/>
                <a:ea typeface="+mn-ea"/>
                <a:cs typeface="+mn-cs"/>
              </a:defRPr>
            </a:lvl6pPr>
            <a:lvl7pPr marL="1920192" indent="-182875" algn="l" rtl="0" eaLnBrk="1" latinLnBrk="0" hangingPunct="1">
              <a:spcBef>
                <a:spcPct val="20000"/>
              </a:spcBef>
              <a:buClr>
                <a:schemeClr val="accent6">
                  <a:lumMod val="75000"/>
                </a:schemeClr>
              </a:buClr>
              <a:buSzPct val="80000"/>
              <a:buFont typeface="Wingdings 2"/>
              <a:buChar char=""/>
              <a:defRPr kumimoji="0" sz="1600" kern="1200" baseline="0">
                <a:solidFill>
                  <a:schemeClr val="tx1"/>
                </a:solidFill>
                <a:latin typeface="+mn-lt"/>
                <a:ea typeface="+mn-ea"/>
                <a:cs typeface="+mn-cs"/>
              </a:defRPr>
            </a:lvl7pPr>
            <a:lvl8pPr marL="2194505" indent="-182875"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285943" indent="0" algn="l" rtl="0" eaLnBrk="1" latinLnBrk="0" hangingPunct="1">
              <a:spcBef>
                <a:spcPct val="20000"/>
              </a:spcBef>
              <a:buClr>
                <a:schemeClr val="tx2"/>
              </a:buClr>
              <a:buFontTx/>
              <a:buNone/>
              <a:defRPr kumimoji="0" sz="1400" kern="1200" baseline="0">
                <a:solidFill>
                  <a:schemeClr val="tx1"/>
                </a:solidFill>
                <a:latin typeface="+mn-lt"/>
                <a:ea typeface="+mn-ea"/>
                <a:cs typeface="+mn-cs"/>
              </a:defRPr>
            </a:lvl9pPr>
          </a:lstStyle>
          <a:p>
            <a:pPr marL="0" indent="0">
              <a:buNone/>
            </a:pPr>
            <a:r>
              <a:rPr lang="en-US" sz="2200" dirty="0">
                <a:latin typeface="Trebuchet MS" panose="020B0703020202090204" pitchFamily="34" charset="0"/>
                <a:cs typeface="Arial" panose="020B0604020202020204" pitchFamily="34" charset="0"/>
              </a:rPr>
              <a:t>Some CDBG-DR supplementals include environmental streamlining, allowing a project that has gone through FEMA environmental review to bypass CDBG-DR environmental review </a:t>
            </a:r>
          </a:p>
          <a:p>
            <a:pPr marL="0" indent="0">
              <a:buNone/>
            </a:pPr>
            <a:endParaRPr lang="en-US" sz="2200" dirty="0">
              <a:latin typeface="Trebuchet MS" panose="020B0703020202090204" pitchFamily="34" charset="0"/>
              <a:cs typeface="Arial" panose="020B0604020202020204" pitchFamily="34" charset="0"/>
            </a:endParaRPr>
          </a:p>
          <a:p>
            <a:pPr marL="0" indent="0">
              <a:buNone/>
            </a:pPr>
            <a:r>
              <a:rPr lang="en-US" sz="2200" dirty="0">
                <a:latin typeface="Trebuchet MS" panose="020B0703020202090204" pitchFamily="34" charset="0"/>
                <a:cs typeface="Arial" panose="020B0604020202020204" pitchFamily="34" charset="0"/>
              </a:rPr>
              <a:t>HUD Responsible Entities can adopt a FEMA review if:</a:t>
            </a:r>
          </a:p>
          <a:p>
            <a:r>
              <a:rPr lang="en-US" sz="2200" dirty="0">
                <a:latin typeface="Trebuchet MS" panose="020B0703020202090204" pitchFamily="34" charset="0"/>
                <a:cs typeface="Arial" panose="020B0604020202020204" pitchFamily="34" charset="0"/>
              </a:rPr>
              <a:t>The scope of work has not changed </a:t>
            </a:r>
          </a:p>
          <a:p>
            <a:r>
              <a:rPr lang="en-US" sz="2200" dirty="0">
                <a:latin typeface="Trebuchet MS" panose="020B0703020202090204" pitchFamily="34" charset="0"/>
                <a:cs typeface="Arial" panose="020B0604020202020204" pitchFamily="34" charset="0"/>
              </a:rPr>
              <a:t>HUD funds are covering the cost share</a:t>
            </a:r>
          </a:p>
          <a:p>
            <a:r>
              <a:rPr lang="en-US" sz="2200" dirty="0">
                <a:latin typeface="Trebuchet MS" panose="020B0703020202090204" pitchFamily="34" charset="0"/>
                <a:cs typeface="Arial" panose="020B0604020202020204" pitchFamily="34" charset="0"/>
              </a:rPr>
              <a:t>The grantee notifies HUD in its Request for Release of Funds</a:t>
            </a:r>
          </a:p>
        </p:txBody>
      </p:sp>
    </p:spTree>
    <p:extLst>
      <p:ext uri="{BB962C8B-B14F-4D97-AF65-F5344CB8AC3E}">
        <p14:creationId xmlns:p14="http://schemas.microsoft.com/office/powerpoint/2010/main" val="16728238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818950-BAFE-4DD0-A86D-AC5E276E025A}"/>
              </a:ext>
            </a:extLst>
          </p:cNvPr>
          <p:cNvSpPr>
            <a:spLocks noGrp="1"/>
          </p:cNvSpPr>
          <p:nvPr>
            <p:ph type="title"/>
          </p:nvPr>
        </p:nvSpPr>
        <p:spPr>
          <a:xfrm>
            <a:off x="457200" y="533400"/>
            <a:ext cx="8395139" cy="1143000"/>
          </a:xfrm>
        </p:spPr>
        <p:txBody>
          <a:bodyPr>
            <a:noAutofit/>
          </a:bodyPr>
          <a:lstStyle/>
          <a:p>
            <a:r>
              <a:rPr lang="en-US" sz="4400" b="1" dirty="0">
                <a:latin typeface="Trebuchet MS" panose="020B0703020202090204" pitchFamily="34" charset="0"/>
                <a:cs typeface="Arial" panose="020B0604020202020204" pitchFamily="34" charset="0"/>
              </a:rPr>
              <a:t>Requirements for Use of Funds</a:t>
            </a:r>
          </a:p>
        </p:txBody>
      </p:sp>
      <p:sp>
        <p:nvSpPr>
          <p:cNvPr id="4" name="Slide Number Placeholder 3">
            <a:extLst>
              <a:ext uri="{FF2B5EF4-FFF2-40B4-BE49-F238E27FC236}">
                <a16:creationId xmlns:a16="http://schemas.microsoft.com/office/drawing/2014/main" id="{C7F6547C-0BB1-48A3-B768-783BC724D21D}"/>
              </a:ext>
            </a:extLst>
          </p:cNvPr>
          <p:cNvSpPr>
            <a:spLocks noGrp="1"/>
          </p:cNvSpPr>
          <p:nvPr>
            <p:ph type="sldNum" sz="quarter" idx="12"/>
          </p:nvPr>
        </p:nvSpPr>
        <p:spPr/>
        <p:txBody>
          <a:bodyPr/>
          <a:lstStyle/>
          <a:p>
            <a:r>
              <a:rPr lang="en-US"/>
              <a:t>  </a:t>
            </a:r>
            <a:fld id="{401CF334-2D5C-4859-84A6-CA7E6E43FAEB}" type="slidenum">
              <a:rPr lang="en-US" smtClean="0"/>
              <a:pPr/>
              <a:t>23</a:t>
            </a:fld>
            <a:endParaRPr lang="en-US" dirty="0"/>
          </a:p>
        </p:txBody>
      </p:sp>
      <p:sp>
        <p:nvSpPr>
          <p:cNvPr id="10" name="Content Placeholder 2">
            <a:extLst>
              <a:ext uri="{FF2B5EF4-FFF2-40B4-BE49-F238E27FC236}">
                <a16:creationId xmlns:a16="http://schemas.microsoft.com/office/drawing/2014/main" id="{89F86D5F-07C1-4933-8B28-FEF5D1E51BB2}"/>
              </a:ext>
            </a:extLst>
          </p:cNvPr>
          <p:cNvSpPr>
            <a:spLocks noGrp="1"/>
          </p:cNvSpPr>
          <p:nvPr>
            <p:ph idx="1"/>
          </p:nvPr>
        </p:nvSpPr>
        <p:spPr>
          <a:xfrm>
            <a:off x="457200" y="1676400"/>
            <a:ext cx="8229600" cy="4218432"/>
          </a:xfrm>
        </p:spPr>
        <p:txBody>
          <a:bodyPr anchor="ctr">
            <a:normAutofit fontScale="77500" lnSpcReduction="20000"/>
          </a:bodyPr>
          <a:lstStyle/>
          <a:p>
            <a:pPr marL="0" indent="0">
              <a:buNone/>
            </a:pPr>
            <a:r>
              <a:rPr lang="en-US" sz="3100" dirty="0">
                <a:latin typeface="Trebuchet MS" panose="020B0703020202090204" pitchFamily="34" charset="0"/>
                <a:cs typeface="Arial" panose="020B0604020202020204" pitchFamily="34" charset="0"/>
              </a:rPr>
              <a:t>Grant and Financial Management</a:t>
            </a:r>
          </a:p>
          <a:p>
            <a:r>
              <a:rPr lang="en-US" sz="2800" dirty="0">
                <a:latin typeface="Trebuchet MS" panose="020B0703020202090204" pitchFamily="34" charset="0"/>
                <a:cs typeface="Arial" panose="020B0604020202020204" pitchFamily="34" charset="0"/>
              </a:rPr>
              <a:t>Must comply with all OMB requirements at 2 CFR 200, including:</a:t>
            </a:r>
          </a:p>
          <a:p>
            <a:pPr lvl="1"/>
            <a:r>
              <a:rPr lang="en-US" sz="2600" dirty="0">
                <a:latin typeface="Trebuchet MS" panose="020B0703020202090204" pitchFamily="34" charset="0"/>
                <a:cs typeface="Arial" panose="020B0604020202020204" pitchFamily="34" charset="0"/>
              </a:rPr>
              <a:t>Financial and internal controls</a:t>
            </a:r>
          </a:p>
          <a:p>
            <a:pPr lvl="1"/>
            <a:r>
              <a:rPr lang="en-US" sz="2600" dirty="0">
                <a:latin typeface="Trebuchet MS" panose="020B0703020202090204" pitchFamily="34" charset="0"/>
                <a:cs typeface="Arial" panose="020B0604020202020204" pitchFamily="34" charset="0"/>
              </a:rPr>
              <a:t>Procurement</a:t>
            </a:r>
          </a:p>
          <a:p>
            <a:pPr lvl="1"/>
            <a:r>
              <a:rPr lang="en-US" sz="2600" dirty="0">
                <a:latin typeface="Trebuchet MS" panose="020B0703020202090204" pitchFamily="34" charset="0"/>
                <a:cs typeface="Arial" panose="020B0604020202020204" pitchFamily="34" charset="0"/>
              </a:rPr>
              <a:t>Independent cost estimates</a:t>
            </a:r>
          </a:p>
          <a:p>
            <a:pPr lvl="1"/>
            <a:r>
              <a:rPr lang="en-US" sz="2600" dirty="0">
                <a:latin typeface="Trebuchet MS" panose="020B0703020202090204" pitchFamily="34" charset="0"/>
                <a:cs typeface="Arial" panose="020B0604020202020204" pitchFamily="34" charset="0"/>
              </a:rPr>
              <a:t>Accounting procedures</a:t>
            </a:r>
          </a:p>
          <a:p>
            <a:pPr lvl="1"/>
            <a:r>
              <a:rPr lang="en-US" sz="2600" dirty="0">
                <a:latin typeface="Trebuchet MS" panose="020B0703020202090204" pitchFamily="34" charset="0"/>
                <a:cs typeface="Arial" panose="020B0604020202020204" pitchFamily="34" charset="0"/>
              </a:rPr>
              <a:t>Cost principles and audit requirements</a:t>
            </a:r>
          </a:p>
          <a:p>
            <a:pPr lvl="1"/>
            <a:r>
              <a:rPr lang="en-US" sz="2600" dirty="0">
                <a:latin typeface="Trebuchet MS" panose="020B0703020202090204" pitchFamily="34" charset="0"/>
                <a:cs typeface="Arial" panose="020B0604020202020204" pitchFamily="34" charset="0"/>
              </a:rPr>
              <a:t>Timely expenditure of funds including program income</a:t>
            </a:r>
          </a:p>
          <a:p>
            <a:pPr lvl="1"/>
            <a:r>
              <a:rPr lang="en-US" sz="2600" dirty="0">
                <a:latin typeface="Trebuchet MS" panose="020B0703020202090204" pitchFamily="34" charset="0"/>
                <a:cs typeface="Arial" panose="020B0604020202020204" pitchFamily="34" charset="0"/>
              </a:rPr>
              <a:t>Performance measures</a:t>
            </a:r>
          </a:p>
          <a:p>
            <a:pPr lvl="1"/>
            <a:r>
              <a:rPr lang="en-US" sz="2600" dirty="0">
                <a:latin typeface="Trebuchet MS" panose="020B0703020202090204" pitchFamily="34" charset="0"/>
                <a:cs typeface="Arial" panose="020B0604020202020204" pitchFamily="34" charset="0"/>
              </a:rPr>
              <a:t>Written agreements</a:t>
            </a:r>
          </a:p>
          <a:p>
            <a:r>
              <a:rPr lang="en-US" sz="2800" dirty="0">
                <a:latin typeface="Trebuchet MS" panose="020B0703020202090204" pitchFamily="34" charset="0"/>
                <a:cs typeface="Arial" panose="020B0604020202020204" pitchFamily="34" charset="0"/>
              </a:rPr>
              <a:t>HUD requires grantees to prepare financial forecasts by program to project expenditures and measure progress</a:t>
            </a:r>
          </a:p>
        </p:txBody>
      </p:sp>
    </p:spTree>
    <p:extLst>
      <p:ext uri="{BB962C8B-B14F-4D97-AF65-F5344CB8AC3E}">
        <p14:creationId xmlns:p14="http://schemas.microsoft.com/office/powerpoint/2010/main" val="4191347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B780551D-C2B2-45F5-BE28-936E7692AE3E}"/>
              </a:ext>
            </a:extLst>
          </p:cNvPr>
          <p:cNvSpPr txBox="1">
            <a:spLocks/>
          </p:cNvSpPr>
          <p:nvPr/>
        </p:nvSpPr>
        <p:spPr>
          <a:xfrm>
            <a:off x="456013" y="1473200"/>
            <a:ext cx="8364141" cy="4347464"/>
          </a:xfrm>
          <a:prstGeom prst="rect">
            <a:avLst/>
          </a:prstGeom>
        </p:spPr>
        <p:txBody>
          <a:bodyPr/>
          <a:lstStyle>
            <a:lvl1pPr marL="274313" indent="-274313" algn="l" rtl="0" eaLnBrk="1" latinLnBrk="0" hangingPunct="1">
              <a:spcBef>
                <a:spcPct val="20000"/>
              </a:spcBef>
              <a:buClr>
                <a:schemeClr val="accent3">
                  <a:lumMod val="50000"/>
                </a:schemeClr>
              </a:buClr>
              <a:buSzPct val="95000"/>
              <a:buFont typeface="Wingdings 2"/>
              <a:buChar char=""/>
              <a:defRPr kumimoji="0" sz="2600" kern="1200">
                <a:solidFill>
                  <a:schemeClr val="tx1"/>
                </a:solidFill>
                <a:latin typeface="+mn-lt"/>
                <a:ea typeface="+mn-ea"/>
                <a:cs typeface="+mn-cs"/>
              </a:defRPr>
            </a:lvl1pPr>
            <a:lvl2pPr marL="640064" indent="-246882" algn="l" rtl="0" eaLnBrk="1" latinLnBrk="0" hangingPunct="1">
              <a:spcBef>
                <a:spcPct val="20000"/>
              </a:spcBef>
              <a:buClr>
                <a:schemeClr val="accent1">
                  <a:lumMod val="50000"/>
                </a:schemeClr>
              </a:buClr>
              <a:buSzPct val="85000"/>
              <a:buFont typeface="Wingdings 2"/>
              <a:buChar char=""/>
              <a:defRPr kumimoji="0" sz="2400" kern="1200">
                <a:solidFill>
                  <a:schemeClr val="tx1"/>
                </a:solidFill>
                <a:latin typeface="+mn-lt"/>
                <a:ea typeface="+mn-ea"/>
                <a:cs typeface="+mn-cs"/>
              </a:defRPr>
            </a:lvl2pPr>
            <a:lvl3pPr marL="914377" indent="-246882" algn="l" rtl="0" eaLnBrk="1" latinLnBrk="0" hangingPunct="1">
              <a:spcBef>
                <a:spcPct val="20000"/>
              </a:spcBef>
              <a:buClr>
                <a:schemeClr val="accent2">
                  <a:lumMod val="50000"/>
                </a:schemeClr>
              </a:buClr>
              <a:buSzPct val="70000"/>
              <a:buFont typeface="Wingdings 2"/>
              <a:buChar char=""/>
              <a:defRPr kumimoji="0" sz="2100" kern="1200">
                <a:solidFill>
                  <a:schemeClr val="tx1"/>
                </a:solidFill>
                <a:latin typeface="+mn-lt"/>
                <a:ea typeface="+mn-ea"/>
                <a:cs typeface="+mn-cs"/>
              </a:defRPr>
            </a:lvl3pPr>
            <a:lvl4pPr marL="1188690" indent="-210307" algn="l" rtl="0" eaLnBrk="1" latinLnBrk="0" hangingPunct="1">
              <a:spcBef>
                <a:spcPct val="20000"/>
              </a:spcBef>
              <a:buClr>
                <a:schemeClr val="accent3">
                  <a:lumMod val="50000"/>
                </a:schemeClr>
              </a:buClr>
              <a:buSzPct val="65000"/>
              <a:buFont typeface="Wingdings 2"/>
              <a:buChar char=""/>
              <a:defRPr kumimoji="0" sz="2000" kern="1200">
                <a:solidFill>
                  <a:schemeClr val="tx1"/>
                </a:solidFill>
                <a:latin typeface="+mn-lt"/>
                <a:ea typeface="+mn-ea"/>
                <a:cs typeface="+mn-cs"/>
              </a:defRPr>
            </a:lvl4pPr>
            <a:lvl5pPr marL="1463003" indent="-210307" algn="l" rtl="0" eaLnBrk="1" latinLnBrk="0" hangingPunct="1">
              <a:spcBef>
                <a:spcPct val="20000"/>
              </a:spcBef>
              <a:buClr>
                <a:schemeClr val="accent4">
                  <a:lumMod val="75000"/>
                </a:schemeClr>
              </a:buClr>
              <a:buSzPct val="65000"/>
              <a:buFont typeface="Wingdings 2"/>
              <a:buChar char=""/>
              <a:defRPr kumimoji="0" sz="2000" kern="1200">
                <a:solidFill>
                  <a:schemeClr val="tx1"/>
                </a:solidFill>
                <a:latin typeface="+mn-lt"/>
                <a:ea typeface="+mn-ea"/>
                <a:cs typeface="+mn-cs"/>
              </a:defRPr>
            </a:lvl5pPr>
            <a:lvl6pPr marL="1737317" indent="-210307" algn="l" rtl="0" eaLnBrk="1" latinLnBrk="0" hangingPunct="1">
              <a:spcBef>
                <a:spcPct val="20000"/>
              </a:spcBef>
              <a:buClr>
                <a:schemeClr val="accent5">
                  <a:lumMod val="50000"/>
                </a:schemeClr>
              </a:buClr>
              <a:buSzPct val="80000"/>
              <a:buFont typeface="Wingdings 2"/>
              <a:buChar char=""/>
              <a:defRPr kumimoji="0" sz="1800" kern="1200">
                <a:solidFill>
                  <a:schemeClr val="tx1"/>
                </a:solidFill>
                <a:latin typeface="+mn-lt"/>
                <a:ea typeface="+mn-ea"/>
                <a:cs typeface="+mn-cs"/>
              </a:defRPr>
            </a:lvl6pPr>
            <a:lvl7pPr marL="1920192" indent="-182875" algn="l" rtl="0" eaLnBrk="1" latinLnBrk="0" hangingPunct="1">
              <a:spcBef>
                <a:spcPct val="20000"/>
              </a:spcBef>
              <a:buClr>
                <a:schemeClr val="accent6">
                  <a:lumMod val="75000"/>
                </a:schemeClr>
              </a:buClr>
              <a:buSzPct val="80000"/>
              <a:buFont typeface="Wingdings 2"/>
              <a:buChar char=""/>
              <a:defRPr kumimoji="0" sz="1600" kern="1200" baseline="0">
                <a:solidFill>
                  <a:schemeClr val="tx1"/>
                </a:solidFill>
                <a:latin typeface="+mn-lt"/>
                <a:ea typeface="+mn-ea"/>
                <a:cs typeface="+mn-cs"/>
              </a:defRPr>
            </a:lvl7pPr>
            <a:lvl8pPr marL="2194505" indent="-182875"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285943" indent="0" algn="l" rtl="0" eaLnBrk="1" latinLnBrk="0" hangingPunct="1">
              <a:spcBef>
                <a:spcPct val="20000"/>
              </a:spcBef>
              <a:buClr>
                <a:schemeClr val="tx2"/>
              </a:buClr>
              <a:buFontTx/>
              <a:buNone/>
              <a:defRPr kumimoji="0" sz="1400" kern="1200" baseline="0">
                <a:solidFill>
                  <a:schemeClr val="tx1"/>
                </a:solidFill>
                <a:latin typeface="+mn-lt"/>
                <a:ea typeface="+mn-ea"/>
                <a:cs typeface="+mn-cs"/>
              </a:defRPr>
            </a:lvl9pPr>
          </a:lstStyle>
          <a:p>
            <a:r>
              <a:rPr lang="en-US" sz="2000" dirty="0">
                <a:latin typeface="Trebuchet MS" panose="020B0703020202090204" pitchFamily="34" charset="0"/>
                <a:cs typeface="Arial" panose="020B0604020202020204" pitchFamily="34" charset="0"/>
              </a:rPr>
              <a:t>It is a general tenet of federal assistance that costs attributable to a grant must be both necessary and reasonable</a:t>
            </a:r>
          </a:p>
          <a:p>
            <a:r>
              <a:rPr lang="en-US" sz="2000" dirty="0">
                <a:latin typeface="Trebuchet MS" panose="020B0703020202090204" pitchFamily="34" charset="0"/>
                <a:cs typeface="Arial" panose="020B0604020202020204" pitchFamily="34" charset="0"/>
              </a:rPr>
              <a:t>Many cross-cutting federal requirements are codified at 24 CFR Part 200</a:t>
            </a:r>
          </a:p>
          <a:p>
            <a:r>
              <a:rPr lang="en-US" sz="2000" dirty="0">
                <a:latin typeface="Trebuchet MS" panose="020B0703020202090204" pitchFamily="34" charset="0"/>
                <a:cs typeface="Arial" panose="020B0604020202020204" pitchFamily="34" charset="0"/>
              </a:rPr>
              <a:t>These regulations ensure orderly administration of grants and protection of taxpayer dollars</a:t>
            </a:r>
          </a:p>
          <a:p>
            <a:r>
              <a:rPr lang="en-US" sz="2000" dirty="0">
                <a:latin typeface="Trebuchet MS" panose="020B0703020202090204" pitchFamily="34" charset="0"/>
                <a:cs typeface="Arial" panose="020B0604020202020204" pitchFamily="34" charset="0"/>
              </a:rPr>
              <a:t>The single most prevalent monitoring finding against HUD CDBG grantees? Failure to keep sufficient written records</a:t>
            </a:r>
          </a:p>
          <a:p>
            <a:r>
              <a:rPr lang="en-US" sz="2000" dirty="0">
                <a:latin typeface="Trebuchet MS" panose="020B0703020202090204" pitchFamily="34" charset="0"/>
                <a:cs typeface="Arial" panose="020B0604020202020204" pitchFamily="34" charset="0"/>
              </a:rPr>
              <a:t>Absent documentation, there is no proof that an expenditure was eligible, necessary, and reasonable.</a:t>
            </a:r>
          </a:p>
          <a:p>
            <a:pPr marL="0" indent="0">
              <a:buNone/>
            </a:pPr>
            <a:endParaRPr lang="en-VI" sz="2000" dirty="0">
              <a:latin typeface="Arial" panose="020B0604020202020204" pitchFamily="34" charset="0"/>
              <a:cs typeface="Arial" panose="020B0604020202020204" pitchFamily="34" charset="0"/>
            </a:endParaRPr>
          </a:p>
        </p:txBody>
      </p:sp>
      <p:sp>
        <p:nvSpPr>
          <p:cNvPr id="4" name="Text Placeholder 3">
            <a:extLst>
              <a:ext uri="{FF2B5EF4-FFF2-40B4-BE49-F238E27FC236}">
                <a16:creationId xmlns:a16="http://schemas.microsoft.com/office/drawing/2014/main" id="{783A6FA3-DDBB-47BC-AAAD-17BC4EF08042}"/>
              </a:ext>
            </a:extLst>
          </p:cNvPr>
          <p:cNvSpPr txBox="1">
            <a:spLocks/>
          </p:cNvSpPr>
          <p:nvPr/>
        </p:nvSpPr>
        <p:spPr>
          <a:xfrm>
            <a:off x="456013" y="2988860"/>
            <a:ext cx="8359828" cy="4800600"/>
          </a:xfrm>
          <a:prstGeom prst="rect">
            <a:avLst/>
          </a:prstGeom>
        </p:spPr>
        <p:txBody>
          <a:bodyPr>
            <a:noAutofit/>
          </a:bodyPr>
          <a:lstStyle>
            <a:lvl1pPr marL="274313" indent="-274313" algn="l" rtl="0" eaLnBrk="1" latinLnBrk="0" hangingPunct="1">
              <a:spcBef>
                <a:spcPct val="20000"/>
              </a:spcBef>
              <a:buClr>
                <a:schemeClr val="accent3">
                  <a:lumMod val="50000"/>
                </a:schemeClr>
              </a:buClr>
              <a:buSzPct val="95000"/>
              <a:buFont typeface="Wingdings 2"/>
              <a:buChar char=""/>
              <a:defRPr kumimoji="0" sz="2600" kern="1200">
                <a:solidFill>
                  <a:schemeClr val="tx1"/>
                </a:solidFill>
                <a:latin typeface="+mn-lt"/>
                <a:ea typeface="+mn-ea"/>
                <a:cs typeface="+mn-cs"/>
              </a:defRPr>
            </a:lvl1pPr>
            <a:lvl2pPr marL="640064" indent="-246882" algn="l" rtl="0" eaLnBrk="1" latinLnBrk="0" hangingPunct="1">
              <a:spcBef>
                <a:spcPct val="20000"/>
              </a:spcBef>
              <a:buClr>
                <a:schemeClr val="accent1">
                  <a:lumMod val="50000"/>
                </a:schemeClr>
              </a:buClr>
              <a:buSzPct val="85000"/>
              <a:buFont typeface="Wingdings 2"/>
              <a:buChar char=""/>
              <a:defRPr kumimoji="0" sz="2400" kern="1200">
                <a:solidFill>
                  <a:schemeClr val="tx1"/>
                </a:solidFill>
                <a:latin typeface="+mn-lt"/>
                <a:ea typeface="+mn-ea"/>
                <a:cs typeface="+mn-cs"/>
              </a:defRPr>
            </a:lvl2pPr>
            <a:lvl3pPr marL="914377" indent="-246882" algn="l" rtl="0" eaLnBrk="1" latinLnBrk="0" hangingPunct="1">
              <a:spcBef>
                <a:spcPct val="20000"/>
              </a:spcBef>
              <a:buClr>
                <a:schemeClr val="accent2">
                  <a:lumMod val="50000"/>
                </a:schemeClr>
              </a:buClr>
              <a:buSzPct val="70000"/>
              <a:buFont typeface="Wingdings 2"/>
              <a:buChar char=""/>
              <a:defRPr kumimoji="0" sz="2100" kern="1200">
                <a:solidFill>
                  <a:schemeClr val="tx1"/>
                </a:solidFill>
                <a:latin typeface="+mn-lt"/>
                <a:ea typeface="+mn-ea"/>
                <a:cs typeface="+mn-cs"/>
              </a:defRPr>
            </a:lvl3pPr>
            <a:lvl4pPr marL="1188690" indent="-210307" algn="l" rtl="0" eaLnBrk="1" latinLnBrk="0" hangingPunct="1">
              <a:spcBef>
                <a:spcPct val="20000"/>
              </a:spcBef>
              <a:buClr>
                <a:schemeClr val="accent3">
                  <a:lumMod val="50000"/>
                </a:schemeClr>
              </a:buClr>
              <a:buSzPct val="65000"/>
              <a:buFont typeface="Wingdings 2"/>
              <a:buChar char=""/>
              <a:defRPr kumimoji="0" sz="2000" kern="1200">
                <a:solidFill>
                  <a:schemeClr val="tx1"/>
                </a:solidFill>
                <a:latin typeface="+mn-lt"/>
                <a:ea typeface="+mn-ea"/>
                <a:cs typeface="+mn-cs"/>
              </a:defRPr>
            </a:lvl4pPr>
            <a:lvl5pPr marL="1463003" indent="-210307" algn="l" rtl="0" eaLnBrk="1" latinLnBrk="0" hangingPunct="1">
              <a:spcBef>
                <a:spcPct val="20000"/>
              </a:spcBef>
              <a:buClr>
                <a:schemeClr val="accent4">
                  <a:lumMod val="75000"/>
                </a:schemeClr>
              </a:buClr>
              <a:buSzPct val="65000"/>
              <a:buFont typeface="Wingdings 2"/>
              <a:buChar char=""/>
              <a:defRPr kumimoji="0" sz="2000" kern="1200">
                <a:solidFill>
                  <a:schemeClr val="tx1"/>
                </a:solidFill>
                <a:latin typeface="+mn-lt"/>
                <a:ea typeface="+mn-ea"/>
                <a:cs typeface="+mn-cs"/>
              </a:defRPr>
            </a:lvl5pPr>
            <a:lvl6pPr marL="1737317" indent="-210307" algn="l" rtl="0" eaLnBrk="1" latinLnBrk="0" hangingPunct="1">
              <a:spcBef>
                <a:spcPct val="20000"/>
              </a:spcBef>
              <a:buClr>
                <a:schemeClr val="accent5">
                  <a:lumMod val="50000"/>
                </a:schemeClr>
              </a:buClr>
              <a:buSzPct val="80000"/>
              <a:buFont typeface="Wingdings 2"/>
              <a:buChar char=""/>
              <a:defRPr kumimoji="0" sz="1800" kern="1200">
                <a:solidFill>
                  <a:schemeClr val="tx1"/>
                </a:solidFill>
                <a:latin typeface="+mn-lt"/>
                <a:ea typeface="+mn-ea"/>
                <a:cs typeface="+mn-cs"/>
              </a:defRPr>
            </a:lvl6pPr>
            <a:lvl7pPr marL="1920192" indent="-182875" algn="l" rtl="0" eaLnBrk="1" latinLnBrk="0" hangingPunct="1">
              <a:spcBef>
                <a:spcPct val="20000"/>
              </a:spcBef>
              <a:buClr>
                <a:schemeClr val="accent6">
                  <a:lumMod val="75000"/>
                </a:schemeClr>
              </a:buClr>
              <a:buSzPct val="80000"/>
              <a:buFont typeface="Wingdings 2"/>
              <a:buChar char=""/>
              <a:defRPr kumimoji="0" sz="1600" kern="1200" baseline="0">
                <a:solidFill>
                  <a:schemeClr val="tx1"/>
                </a:solidFill>
                <a:latin typeface="+mn-lt"/>
                <a:ea typeface="+mn-ea"/>
                <a:cs typeface="+mn-cs"/>
              </a:defRPr>
            </a:lvl7pPr>
            <a:lvl8pPr marL="2194505" indent="-182875"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285943" indent="0" algn="l" rtl="0" eaLnBrk="1" latinLnBrk="0" hangingPunct="1">
              <a:spcBef>
                <a:spcPct val="20000"/>
              </a:spcBef>
              <a:buClr>
                <a:schemeClr val="tx2"/>
              </a:buClr>
              <a:buFontTx/>
              <a:buNone/>
              <a:defRPr kumimoji="0" sz="1400" kern="1200" baseline="0">
                <a:solidFill>
                  <a:schemeClr val="tx1"/>
                </a:solidFill>
                <a:latin typeface="+mn-lt"/>
                <a:ea typeface="+mn-ea"/>
                <a:cs typeface="+mn-cs"/>
              </a:defRPr>
            </a:lvl9pPr>
          </a:lstStyle>
          <a:p>
            <a:pPr marL="0" indent="0">
              <a:buNone/>
            </a:pPr>
            <a:endParaRPr lang="en-US" sz="1800" dirty="0">
              <a:latin typeface="Arial" panose="020B0604020202020204" pitchFamily="34" charset="0"/>
              <a:cs typeface="Arial" panose="020B0604020202020204" pitchFamily="34" charset="0"/>
            </a:endParaRPr>
          </a:p>
        </p:txBody>
      </p:sp>
      <p:sp>
        <p:nvSpPr>
          <p:cNvPr id="6" name="Slide Number Placeholder 5">
            <a:extLst>
              <a:ext uri="{FF2B5EF4-FFF2-40B4-BE49-F238E27FC236}">
                <a16:creationId xmlns:a16="http://schemas.microsoft.com/office/drawing/2014/main" id="{B64996EB-ECBA-448A-B334-64B5AB6E8240}"/>
              </a:ext>
            </a:extLst>
          </p:cNvPr>
          <p:cNvSpPr>
            <a:spLocks noGrp="1"/>
          </p:cNvSpPr>
          <p:nvPr>
            <p:ph type="sldNum" sz="quarter" idx="12"/>
          </p:nvPr>
        </p:nvSpPr>
        <p:spPr/>
        <p:txBody>
          <a:bodyPr/>
          <a:lstStyle/>
          <a:p>
            <a:fld id="{401CF334-2D5C-4859-84A6-CA7E6E43FAEB}" type="slidenum">
              <a:rPr lang="en-US" smtClean="0"/>
              <a:t>24</a:t>
            </a:fld>
            <a:endParaRPr lang="en-US" dirty="0"/>
          </a:p>
        </p:txBody>
      </p:sp>
      <p:sp>
        <p:nvSpPr>
          <p:cNvPr id="7" name="Title 1">
            <a:extLst>
              <a:ext uri="{FF2B5EF4-FFF2-40B4-BE49-F238E27FC236}">
                <a16:creationId xmlns:a16="http://schemas.microsoft.com/office/drawing/2014/main" id="{2F2A5573-72A0-418A-9A6B-1F513D3C7256}"/>
              </a:ext>
            </a:extLst>
          </p:cNvPr>
          <p:cNvSpPr txBox="1">
            <a:spLocks/>
          </p:cNvSpPr>
          <p:nvPr/>
        </p:nvSpPr>
        <p:spPr>
          <a:xfrm>
            <a:off x="457200" y="704850"/>
            <a:ext cx="8229600" cy="768350"/>
          </a:xfrm>
          <a:prstGeom prst="rect">
            <a:avLst/>
          </a:prstGeom>
        </p:spPr>
        <p:txBody>
          <a:bodyPr vert="horz" lIns="0" rIns="0" bIns="0" anchor="b">
            <a:no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r>
              <a:rPr lang="en-US" sz="4000" b="1" dirty="0">
                <a:latin typeface="Trebuchet MS" panose="020B0703020202090204" pitchFamily="34" charset="0"/>
                <a:cs typeface="Arial" panose="020B0604020202020204" pitchFamily="34" charset="0"/>
              </a:rPr>
              <a:t>“Necessary and Reasonable</a:t>
            </a:r>
            <a:r>
              <a:rPr lang="en-US" sz="4400" b="1" dirty="0">
                <a:latin typeface="Trebuchet MS" panose="020B0703020202090204" pitchFamily="34" charset="0"/>
                <a:cs typeface="Arial" panose="020B0604020202020204" pitchFamily="34" charset="0"/>
              </a:rPr>
              <a:t>”</a:t>
            </a:r>
          </a:p>
        </p:txBody>
      </p:sp>
      <p:sp>
        <p:nvSpPr>
          <p:cNvPr id="2" name="TextBox 1">
            <a:extLst>
              <a:ext uri="{FF2B5EF4-FFF2-40B4-BE49-F238E27FC236}">
                <a16:creationId xmlns:a16="http://schemas.microsoft.com/office/drawing/2014/main" id="{C9F57AFC-2F5B-E743-954F-81F8EC897153}"/>
              </a:ext>
            </a:extLst>
          </p:cNvPr>
          <p:cNvSpPr txBox="1"/>
          <p:nvPr/>
        </p:nvSpPr>
        <p:spPr>
          <a:xfrm>
            <a:off x="7972746" y="996593"/>
            <a:ext cx="184731" cy="369332"/>
          </a:xfrm>
          <a:prstGeom prst="rect">
            <a:avLst/>
          </a:prstGeom>
          <a:noFill/>
          <a:ln>
            <a:solidFill>
              <a:schemeClr val="bg2"/>
            </a:solidFill>
          </a:ln>
        </p:spPr>
        <p:txBody>
          <a:bodyPr wrap="none" rtlCol="0">
            <a:spAutoFit/>
          </a:bodyPr>
          <a:lstStyle/>
          <a:p>
            <a:endParaRPr lang="en-PR" dirty="0" err="1"/>
          </a:p>
        </p:txBody>
      </p:sp>
    </p:spTree>
    <p:extLst>
      <p:ext uri="{BB962C8B-B14F-4D97-AF65-F5344CB8AC3E}">
        <p14:creationId xmlns:p14="http://schemas.microsoft.com/office/powerpoint/2010/main" val="18532365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85ABBD-FF50-4151-A506-1C102034BC88}"/>
              </a:ext>
            </a:extLst>
          </p:cNvPr>
          <p:cNvSpPr>
            <a:spLocks noGrp="1"/>
          </p:cNvSpPr>
          <p:nvPr>
            <p:ph type="title"/>
          </p:nvPr>
        </p:nvSpPr>
        <p:spPr>
          <a:xfrm>
            <a:off x="679008" y="704088"/>
            <a:ext cx="8229601" cy="599611"/>
          </a:xfrm>
        </p:spPr>
        <p:txBody>
          <a:bodyPr>
            <a:noAutofit/>
          </a:bodyPr>
          <a:lstStyle/>
          <a:p>
            <a:pPr lvl="0" defTabSz="457200">
              <a:spcBef>
                <a:spcPts val="0"/>
              </a:spcBef>
              <a:defRPr/>
            </a:pPr>
            <a:r>
              <a:rPr lang="en-US" sz="4000" b="1" dirty="0">
                <a:latin typeface="Trebuchet MS" panose="020B0603020202020204" pitchFamily="34" charset="0"/>
              </a:rPr>
              <a:t>Resources</a:t>
            </a:r>
          </a:p>
        </p:txBody>
      </p:sp>
      <p:sp>
        <p:nvSpPr>
          <p:cNvPr id="3" name="Content Placeholder 2">
            <a:extLst>
              <a:ext uri="{FF2B5EF4-FFF2-40B4-BE49-F238E27FC236}">
                <a16:creationId xmlns:a16="http://schemas.microsoft.com/office/drawing/2014/main" id="{CF966635-800C-49D2-B1C1-4CAAF9975D08}"/>
              </a:ext>
            </a:extLst>
          </p:cNvPr>
          <p:cNvSpPr>
            <a:spLocks noGrp="1"/>
          </p:cNvSpPr>
          <p:nvPr>
            <p:ph idx="1"/>
          </p:nvPr>
        </p:nvSpPr>
        <p:spPr>
          <a:xfrm>
            <a:off x="457200" y="1448554"/>
            <a:ext cx="8229600" cy="4378668"/>
          </a:xfrm>
        </p:spPr>
        <p:txBody>
          <a:bodyPr>
            <a:normAutofit/>
          </a:bodyPr>
          <a:lstStyle/>
          <a:p>
            <a:r>
              <a:rPr lang="en-US" dirty="0">
                <a:latin typeface="Trebuchet MS" panose="020B0703020202090204" pitchFamily="34" charset="0"/>
              </a:rPr>
              <a:t>CDBG-DR Puerto Rico Website: </a:t>
            </a:r>
          </a:p>
          <a:p>
            <a:pPr marL="0" indent="0">
              <a:buNone/>
            </a:pPr>
            <a:r>
              <a:rPr lang="en-US" dirty="0">
                <a:solidFill>
                  <a:srgbClr val="0070C0"/>
                </a:solidFill>
                <a:latin typeface="Trebuchet MS" panose="020B0703020202090204" pitchFamily="34" charset="0"/>
                <a:hlinkClick r:id="rId2">
                  <a:extLst>
                    <a:ext uri="{A12FA001-AC4F-418D-AE19-62706E023703}">
                      <ahyp:hlinkClr xmlns:ahyp="http://schemas.microsoft.com/office/drawing/2018/hyperlinkcolor" val="tx"/>
                    </a:ext>
                  </a:extLst>
                </a:hlinkClick>
              </a:rPr>
              <a:t>http://www.cdbg-dr.pr.gov/en/</a:t>
            </a:r>
            <a:endParaRPr lang="en-US" dirty="0">
              <a:solidFill>
                <a:srgbClr val="0070C0"/>
              </a:solidFill>
              <a:latin typeface="Trebuchet MS" panose="020B0703020202090204" pitchFamily="34" charset="0"/>
            </a:endParaRPr>
          </a:p>
          <a:p>
            <a:endParaRPr lang="en-US" dirty="0">
              <a:latin typeface="Trebuchet MS" panose="020B0703020202090204" pitchFamily="34" charset="0"/>
            </a:endParaRPr>
          </a:p>
          <a:p>
            <a:r>
              <a:rPr lang="en-US" sz="2800" dirty="0">
                <a:latin typeface="Trebuchet MS" panose="020B0703020202090204" pitchFamily="34" charset="0"/>
              </a:rPr>
              <a:t>CDBG-DR Website at HUD Exchange:</a:t>
            </a:r>
          </a:p>
          <a:p>
            <a:pPr marL="0" indent="0">
              <a:buNone/>
            </a:pPr>
            <a:r>
              <a:rPr lang="en-US" dirty="0">
                <a:solidFill>
                  <a:srgbClr val="0070C0"/>
                </a:solidFill>
                <a:latin typeface="Trebuchet MS" panose="020B0703020202090204" pitchFamily="34" charset="0"/>
                <a:hlinkClick r:id="rId3">
                  <a:extLst>
                    <a:ext uri="{A12FA001-AC4F-418D-AE19-62706E023703}">
                      <ahyp:hlinkClr xmlns:ahyp="http://schemas.microsoft.com/office/drawing/2018/hyperlinkcolor" val="tx"/>
                    </a:ext>
                  </a:extLst>
                </a:hlinkClick>
              </a:rPr>
              <a:t>https://www.hudexchange.info/programs/cdbg-dr/</a:t>
            </a:r>
            <a:endParaRPr lang="en-US" dirty="0">
              <a:solidFill>
                <a:srgbClr val="0070C0"/>
              </a:solidFill>
              <a:latin typeface="Trebuchet MS" panose="020B0703020202090204" pitchFamily="34" charset="0"/>
            </a:endParaRPr>
          </a:p>
          <a:p>
            <a:endParaRPr lang="en-US" dirty="0">
              <a:latin typeface="Trebuchet MS" panose="020B0703020202090204" pitchFamily="34" charset="0"/>
            </a:endParaRPr>
          </a:p>
          <a:p>
            <a:r>
              <a:rPr lang="en-US" sz="2800" dirty="0">
                <a:latin typeface="Trebuchet MS" panose="020B0703020202090204" pitchFamily="34" charset="0"/>
              </a:rPr>
              <a:t>CDBG Regulations at 24 CFR 570:</a:t>
            </a:r>
          </a:p>
          <a:p>
            <a:pPr marL="0" indent="0">
              <a:buNone/>
            </a:pPr>
            <a:r>
              <a:rPr lang="en-US" dirty="0">
                <a:solidFill>
                  <a:srgbClr val="0070C0"/>
                </a:solidFill>
                <a:latin typeface="Trebuchet MS" panose="020B0703020202090204" pitchFamily="34" charset="0"/>
                <a:hlinkClick r:id="rId4">
                  <a:extLst>
                    <a:ext uri="{A12FA001-AC4F-418D-AE19-62706E023703}">
                      <ahyp:hlinkClr xmlns:ahyp="http://schemas.microsoft.com/office/drawing/2018/hyperlinkcolor" val="tx"/>
                    </a:ext>
                  </a:extLst>
                </a:hlinkClick>
              </a:rPr>
              <a:t>http://www.ecfr.gov/cgi-bin/text-idx?tpl=/ecfrbrowse/Title24/24cfr570_main_02.tpl</a:t>
            </a:r>
            <a:endParaRPr lang="en-US" dirty="0">
              <a:solidFill>
                <a:srgbClr val="0070C0"/>
              </a:solidFill>
              <a:latin typeface="Trebuchet MS" panose="020B0703020202090204" pitchFamily="34" charset="0"/>
            </a:endParaRPr>
          </a:p>
        </p:txBody>
      </p:sp>
    </p:spTree>
    <p:extLst>
      <p:ext uri="{BB962C8B-B14F-4D97-AF65-F5344CB8AC3E}">
        <p14:creationId xmlns:p14="http://schemas.microsoft.com/office/powerpoint/2010/main" val="31680100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D94CEE-48FE-4983-8944-B73DC729E635}"/>
              </a:ext>
            </a:extLst>
          </p:cNvPr>
          <p:cNvSpPr>
            <a:spLocks noGrp="1"/>
          </p:cNvSpPr>
          <p:nvPr>
            <p:ph type="title"/>
          </p:nvPr>
        </p:nvSpPr>
        <p:spPr/>
        <p:txBody>
          <a:bodyPr/>
          <a:lstStyle/>
          <a:p>
            <a:r>
              <a:rPr lang="es-PR" b="1" dirty="0">
                <a:latin typeface="Trebuchet MS" panose="020B0703020202090204" pitchFamily="34" charset="0"/>
              </a:rPr>
              <a:t>Panel </a:t>
            </a:r>
            <a:r>
              <a:rPr lang="es-PR" b="1" dirty="0" err="1">
                <a:latin typeface="Trebuchet MS" panose="020B0703020202090204" pitchFamily="34" charset="0"/>
              </a:rPr>
              <a:t>Session</a:t>
            </a:r>
            <a:r>
              <a:rPr lang="es-PR" b="1" dirty="0">
                <a:latin typeface="Trebuchet MS" panose="020B0703020202090204" pitchFamily="34" charset="0"/>
              </a:rPr>
              <a:t> </a:t>
            </a:r>
          </a:p>
        </p:txBody>
      </p:sp>
      <p:sp>
        <p:nvSpPr>
          <p:cNvPr id="3" name="Content Placeholder 2">
            <a:extLst>
              <a:ext uri="{FF2B5EF4-FFF2-40B4-BE49-F238E27FC236}">
                <a16:creationId xmlns:a16="http://schemas.microsoft.com/office/drawing/2014/main" id="{39468FEA-2EE0-48CE-9E22-1811AC02C534}"/>
              </a:ext>
            </a:extLst>
          </p:cNvPr>
          <p:cNvSpPr>
            <a:spLocks noGrp="1"/>
          </p:cNvSpPr>
          <p:nvPr>
            <p:ph idx="1"/>
          </p:nvPr>
        </p:nvSpPr>
        <p:spPr>
          <a:xfrm>
            <a:off x="457200" y="2693126"/>
            <a:ext cx="8229600" cy="2523309"/>
          </a:xfrm>
        </p:spPr>
        <p:txBody>
          <a:bodyPr/>
          <a:lstStyle/>
          <a:p>
            <a:r>
              <a:rPr lang="es-PR" dirty="0">
                <a:latin typeface="Trebuchet MS" panose="020B0703020202090204" pitchFamily="34" charset="0"/>
              </a:rPr>
              <a:t>Michelle Sugden-Castillo, Enterprise </a:t>
            </a:r>
            <a:r>
              <a:rPr lang="es-PR" dirty="0" err="1">
                <a:latin typeface="Trebuchet MS" panose="020B0703020202090204" pitchFamily="34" charset="0"/>
              </a:rPr>
              <a:t>Community</a:t>
            </a:r>
            <a:r>
              <a:rPr lang="es-PR" dirty="0">
                <a:latin typeface="Trebuchet MS" panose="020B0703020202090204" pitchFamily="34" charset="0"/>
              </a:rPr>
              <a:t> </a:t>
            </a:r>
            <a:r>
              <a:rPr lang="es-PR" dirty="0" err="1">
                <a:latin typeface="Trebuchet MS" panose="020B0703020202090204" pitchFamily="34" charset="0"/>
              </a:rPr>
              <a:t>Partners</a:t>
            </a:r>
            <a:endParaRPr lang="es-PR" dirty="0">
              <a:latin typeface="Trebuchet MS" panose="020B0703020202090204" pitchFamily="34" charset="0"/>
            </a:endParaRPr>
          </a:p>
          <a:p>
            <a:r>
              <a:rPr lang="es-PR" dirty="0">
                <a:latin typeface="Trebuchet MS" panose="020B0703020202090204" pitchFamily="34" charset="0"/>
              </a:rPr>
              <a:t>Elizabeth Colón Rivera, Ponce </a:t>
            </a:r>
            <a:r>
              <a:rPr lang="es-PR" dirty="0" err="1">
                <a:latin typeface="Trebuchet MS" panose="020B0703020202090204" pitchFamily="34" charset="0"/>
              </a:rPr>
              <a:t>Neighborhood</a:t>
            </a:r>
            <a:r>
              <a:rPr lang="es-PR" dirty="0">
                <a:latin typeface="Trebuchet MS" panose="020B0703020202090204" pitchFamily="34" charset="0"/>
              </a:rPr>
              <a:t> Housing </a:t>
            </a:r>
            <a:r>
              <a:rPr lang="es-PR" dirty="0" err="1">
                <a:latin typeface="Trebuchet MS" panose="020B0703020202090204" pitchFamily="34" charset="0"/>
              </a:rPr>
              <a:t>Services</a:t>
            </a:r>
            <a:r>
              <a:rPr lang="es-PR" dirty="0">
                <a:latin typeface="Trebuchet MS" panose="020B0703020202090204" pitchFamily="34" charset="0"/>
              </a:rPr>
              <a:t> </a:t>
            </a:r>
          </a:p>
          <a:p>
            <a:r>
              <a:rPr lang="es-PR" dirty="0">
                <a:latin typeface="Trebuchet MS" panose="020B0703020202090204" pitchFamily="34" charset="0"/>
              </a:rPr>
              <a:t>Carmen Cosme, </a:t>
            </a:r>
            <a:r>
              <a:rPr lang="es-PR" dirty="0" err="1">
                <a:latin typeface="Trebuchet MS" panose="020B0703020202090204" pitchFamily="34" charset="0"/>
              </a:rPr>
              <a:t>OneStop</a:t>
            </a:r>
            <a:r>
              <a:rPr lang="es-PR" dirty="0">
                <a:latin typeface="Trebuchet MS" panose="020B0703020202090204" pitchFamily="34" charset="0"/>
              </a:rPr>
              <a:t> </a:t>
            </a:r>
          </a:p>
          <a:p>
            <a:pPr marL="0" indent="0">
              <a:buNone/>
            </a:pPr>
            <a:endParaRPr lang="es-PR" dirty="0"/>
          </a:p>
        </p:txBody>
      </p:sp>
    </p:spTree>
    <p:extLst>
      <p:ext uri="{BB962C8B-B14F-4D97-AF65-F5344CB8AC3E}">
        <p14:creationId xmlns:p14="http://schemas.microsoft.com/office/powerpoint/2010/main" val="3824265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71166D-6DEB-4470-86D7-DADAFC8845E3}"/>
              </a:ext>
            </a:extLst>
          </p:cNvPr>
          <p:cNvSpPr>
            <a:spLocks noGrp="1"/>
          </p:cNvSpPr>
          <p:nvPr>
            <p:ph type="title"/>
          </p:nvPr>
        </p:nvSpPr>
        <p:spPr>
          <a:xfrm>
            <a:off x="457200" y="2750603"/>
            <a:ext cx="8229600" cy="1143000"/>
          </a:xfrm>
        </p:spPr>
        <p:txBody>
          <a:bodyPr>
            <a:normAutofit/>
          </a:bodyPr>
          <a:lstStyle/>
          <a:p>
            <a:pPr algn="ctr"/>
            <a:r>
              <a:rPr lang="es-PR" sz="7200" dirty="0">
                <a:latin typeface="Trebuchet MS" panose="020B0603020202020204" pitchFamily="34" charset="0"/>
              </a:rPr>
              <a:t>Q &amp; A </a:t>
            </a:r>
          </a:p>
        </p:txBody>
      </p:sp>
    </p:spTree>
    <p:extLst>
      <p:ext uri="{BB962C8B-B14F-4D97-AF65-F5344CB8AC3E}">
        <p14:creationId xmlns:p14="http://schemas.microsoft.com/office/powerpoint/2010/main" val="1064181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85ABBD-FF50-4151-A506-1C102034BC88}"/>
              </a:ext>
            </a:extLst>
          </p:cNvPr>
          <p:cNvSpPr>
            <a:spLocks noGrp="1"/>
          </p:cNvSpPr>
          <p:nvPr>
            <p:ph type="title"/>
          </p:nvPr>
        </p:nvSpPr>
        <p:spPr>
          <a:xfrm>
            <a:off x="688062" y="704088"/>
            <a:ext cx="7998737" cy="599611"/>
          </a:xfrm>
        </p:spPr>
        <p:txBody>
          <a:bodyPr>
            <a:noAutofit/>
          </a:bodyPr>
          <a:lstStyle/>
          <a:p>
            <a:r>
              <a:rPr lang="en-US" sz="4000" b="1" dirty="0">
                <a:latin typeface="Trebuchet MS" panose="020B0703020202090204" pitchFamily="34" charset="0"/>
              </a:rPr>
              <a:t>Welcome &amp; Speakers </a:t>
            </a:r>
          </a:p>
        </p:txBody>
      </p:sp>
      <p:sp>
        <p:nvSpPr>
          <p:cNvPr id="3" name="Content Placeholder 2">
            <a:extLst>
              <a:ext uri="{FF2B5EF4-FFF2-40B4-BE49-F238E27FC236}">
                <a16:creationId xmlns:a16="http://schemas.microsoft.com/office/drawing/2014/main" id="{CF966635-800C-49D2-B1C1-4CAAF9975D08}"/>
              </a:ext>
            </a:extLst>
          </p:cNvPr>
          <p:cNvSpPr>
            <a:spLocks noGrp="1"/>
          </p:cNvSpPr>
          <p:nvPr>
            <p:ph idx="1"/>
          </p:nvPr>
        </p:nvSpPr>
        <p:spPr>
          <a:xfrm>
            <a:off x="208229" y="1448554"/>
            <a:ext cx="8682273" cy="4581054"/>
          </a:xfrm>
        </p:spPr>
        <p:txBody>
          <a:bodyPr>
            <a:normAutofit lnSpcReduction="10000"/>
          </a:bodyPr>
          <a:lstStyle/>
          <a:p>
            <a:pPr marL="347345" lvl="4"/>
            <a:r>
              <a:rPr lang="en-US" sz="2400" dirty="0">
                <a:latin typeface="Trebuchet MS" panose="020B0703020202090204" pitchFamily="34" charset="0"/>
              </a:rPr>
              <a:t>Session will focus on:</a:t>
            </a:r>
          </a:p>
          <a:p>
            <a:pPr marL="804545" lvl="5"/>
            <a:r>
              <a:rPr lang="en-US" sz="2400" dirty="0">
                <a:latin typeface="Trebuchet MS" panose="020B0703020202090204" pitchFamily="34" charset="0"/>
                <a:cs typeface="Arial"/>
              </a:rPr>
              <a:t>Refresher on CDBG-DR and key requirements</a:t>
            </a:r>
          </a:p>
          <a:p>
            <a:pPr marL="804545" lvl="5"/>
            <a:r>
              <a:rPr lang="en-US" sz="2400" dirty="0">
                <a:latin typeface="Trebuchet MS" panose="020B0703020202090204" pitchFamily="34" charset="0"/>
                <a:cs typeface="Arial"/>
              </a:rPr>
              <a:t>Roles for nonprofit organizations in CDBG-DR</a:t>
            </a:r>
          </a:p>
          <a:p>
            <a:pPr marL="804545" lvl="5"/>
            <a:r>
              <a:rPr lang="en-US" sz="2400" dirty="0">
                <a:latin typeface="Trebuchet MS" panose="020B0703020202090204" pitchFamily="34" charset="0"/>
                <a:cs typeface="Arial"/>
              </a:rPr>
              <a:t>Compliance with cross-cutting requirements</a:t>
            </a:r>
          </a:p>
          <a:p>
            <a:pPr marL="255918" lvl="3"/>
            <a:r>
              <a:rPr lang="en-US" sz="2400" dirty="0">
                <a:latin typeface="Trebuchet MS" panose="020B0703020202090204" pitchFamily="34" charset="0"/>
                <a:cs typeface="Arial"/>
              </a:rPr>
              <a:t>Speakers: </a:t>
            </a:r>
          </a:p>
          <a:p>
            <a:pPr marL="530231" lvl="4"/>
            <a:r>
              <a:rPr lang="en-US" sz="2400" dirty="0">
                <a:latin typeface="Trebuchet MS" panose="020B0703020202090204" pitchFamily="34" charset="0"/>
                <a:cs typeface="Arial"/>
              </a:rPr>
              <a:t>Marion McFadden, Enterprise Community Partners </a:t>
            </a:r>
          </a:p>
          <a:p>
            <a:pPr marL="530231" lvl="4"/>
            <a:r>
              <a:rPr lang="en-US" sz="2400" dirty="0">
                <a:latin typeface="Trebuchet MS" panose="020B0703020202090204" pitchFamily="34" charset="0"/>
                <a:cs typeface="Arial"/>
              </a:rPr>
              <a:t>Michelle Sugden-Castillo, Enterprise Community Partners</a:t>
            </a:r>
          </a:p>
          <a:p>
            <a:pPr marL="530231" lvl="4"/>
            <a:r>
              <a:rPr lang="en-US" sz="2400" dirty="0">
                <a:latin typeface="Trebuchet MS" panose="020B0703020202090204" pitchFamily="34" charset="0"/>
                <a:cs typeface="Arial"/>
              </a:rPr>
              <a:t>Caila Prendergast, Enterprise Community Partners </a:t>
            </a:r>
          </a:p>
          <a:p>
            <a:pPr marL="530231" lvl="4"/>
            <a:r>
              <a:rPr lang="en-US" sz="2400" dirty="0">
                <a:latin typeface="Trebuchet MS" panose="020B0703020202090204" pitchFamily="34" charset="0"/>
                <a:cs typeface="Arial"/>
              </a:rPr>
              <a:t>Elizabeth </a:t>
            </a:r>
            <a:r>
              <a:rPr lang="es-ES" sz="2400" dirty="0">
                <a:latin typeface="Trebuchet MS" panose="020B0703020202090204" pitchFamily="34" charset="0"/>
                <a:cs typeface="Arial"/>
              </a:rPr>
              <a:t>Colón Rivera, Ponce </a:t>
            </a:r>
            <a:r>
              <a:rPr lang="es-ES" sz="2400" dirty="0" err="1">
                <a:latin typeface="Trebuchet MS" panose="020B0703020202090204" pitchFamily="34" charset="0"/>
                <a:cs typeface="Arial"/>
              </a:rPr>
              <a:t>Neighborhood</a:t>
            </a:r>
            <a:r>
              <a:rPr lang="es-ES" sz="2400" dirty="0">
                <a:latin typeface="Trebuchet MS" panose="020B0703020202090204" pitchFamily="34" charset="0"/>
                <a:cs typeface="Arial"/>
              </a:rPr>
              <a:t> Housing </a:t>
            </a:r>
            <a:r>
              <a:rPr lang="es-ES" sz="2400" dirty="0" err="1">
                <a:latin typeface="Trebuchet MS" panose="020B0703020202090204" pitchFamily="34" charset="0"/>
                <a:cs typeface="Arial"/>
              </a:rPr>
              <a:t>Services</a:t>
            </a:r>
            <a:r>
              <a:rPr lang="es-ES" sz="2400" dirty="0">
                <a:latin typeface="Trebuchet MS" panose="020B0703020202090204" pitchFamily="34" charset="0"/>
                <a:cs typeface="Arial"/>
              </a:rPr>
              <a:t> </a:t>
            </a:r>
          </a:p>
          <a:p>
            <a:pPr marL="530231" lvl="4"/>
            <a:r>
              <a:rPr lang="es-ES" sz="2400" dirty="0">
                <a:latin typeface="Trebuchet MS" panose="020B0703020202090204" pitchFamily="34" charset="0"/>
                <a:cs typeface="Arial"/>
              </a:rPr>
              <a:t>Carmen Cosme, </a:t>
            </a:r>
            <a:r>
              <a:rPr lang="es-ES" sz="2400" dirty="0" err="1">
                <a:latin typeface="Trebuchet MS" panose="020B0703020202090204" pitchFamily="34" charset="0"/>
                <a:cs typeface="Arial"/>
              </a:rPr>
              <a:t>OneStop</a:t>
            </a:r>
            <a:r>
              <a:rPr lang="es-ES" sz="2400" dirty="0">
                <a:latin typeface="Trebuchet MS" panose="020B0703020202090204" pitchFamily="34" charset="0"/>
                <a:cs typeface="Arial"/>
              </a:rPr>
              <a:t> </a:t>
            </a:r>
            <a:endParaRPr lang="en-US" sz="2400" dirty="0">
              <a:latin typeface="Trebuchet MS" panose="020B0703020202090204" pitchFamily="34" charset="0"/>
              <a:cs typeface="Arial"/>
            </a:endParaRPr>
          </a:p>
        </p:txBody>
      </p:sp>
    </p:spTree>
    <p:extLst>
      <p:ext uri="{BB962C8B-B14F-4D97-AF65-F5344CB8AC3E}">
        <p14:creationId xmlns:p14="http://schemas.microsoft.com/office/powerpoint/2010/main" val="3640204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85ABBD-FF50-4151-A506-1C102034BC88}"/>
              </a:ext>
            </a:extLst>
          </p:cNvPr>
          <p:cNvSpPr>
            <a:spLocks noGrp="1"/>
          </p:cNvSpPr>
          <p:nvPr>
            <p:ph type="title"/>
          </p:nvPr>
        </p:nvSpPr>
        <p:spPr>
          <a:xfrm>
            <a:off x="651850" y="704088"/>
            <a:ext cx="8034950" cy="599611"/>
          </a:xfrm>
        </p:spPr>
        <p:txBody>
          <a:bodyPr>
            <a:noAutofit/>
          </a:bodyPr>
          <a:lstStyle/>
          <a:p>
            <a:pPr lvl="0" defTabSz="457200">
              <a:spcBef>
                <a:spcPts val="0"/>
              </a:spcBef>
              <a:defRPr/>
            </a:pPr>
            <a:r>
              <a:rPr lang="en-US" sz="4000" b="1" dirty="0">
                <a:latin typeface="Trebuchet MS" panose="020B0703020202090204" pitchFamily="34" charset="0"/>
              </a:rPr>
              <a:t>Overview - Appropriation</a:t>
            </a:r>
          </a:p>
        </p:txBody>
      </p:sp>
      <p:sp>
        <p:nvSpPr>
          <p:cNvPr id="3" name="Content Placeholder 2">
            <a:extLst>
              <a:ext uri="{FF2B5EF4-FFF2-40B4-BE49-F238E27FC236}">
                <a16:creationId xmlns:a16="http://schemas.microsoft.com/office/drawing/2014/main" id="{CF966635-800C-49D2-B1C1-4CAAF9975D08}"/>
              </a:ext>
            </a:extLst>
          </p:cNvPr>
          <p:cNvSpPr>
            <a:spLocks noGrp="1"/>
          </p:cNvSpPr>
          <p:nvPr>
            <p:ph idx="1"/>
          </p:nvPr>
        </p:nvSpPr>
        <p:spPr>
          <a:xfrm>
            <a:off x="457200" y="1448554"/>
            <a:ext cx="8229600" cy="4436198"/>
          </a:xfrm>
        </p:spPr>
        <p:txBody>
          <a:bodyPr>
            <a:normAutofit/>
          </a:bodyPr>
          <a:lstStyle/>
          <a:p>
            <a:pPr>
              <a:spcBef>
                <a:spcPts val="0"/>
              </a:spcBef>
              <a:spcAft>
                <a:spcPts val="600"/>
              </a:spcAft>
            </a:pPr>
            <a:r>
              <a:rPr lang="en-US" sz="2200" dirty="0">
                <a:latin typeface="Trebuchet MS" panose="020B0703020202090204" pitchFamily="34" charset="0"/>
              </a:rPr>
              <a:t>CDBG-DR appropriated by Congress as special CDBG appropriation in response to Presidentially declared disaster</a:t>
            </a:r>
          </a:p>
          <a:p>
            <a:pPr>
              <a:spcBef>
                <a:spcPts val="0"/>
              </a:spcBef>
              <a:spcAft>
                <a:spcPts val="600"/>
              </a:spcAft>
            </a:pPr>
            <a:r>
              <a:rPr lang="en-US" sz="2200" dirty="0">
                <a:latin typeface="Trebuchet MS" panose="020B0703020202090204" pitchFamily="34" charset="0"/>
                <a:cs typeface="Arial"/>
              </a:rPr>
              <a:t>Appropriation is not an annual entitlement</a:t>
            </a:r>
          </a:p>
          <a:p>
            <a:pPr>
              <a:spcBef>
                <a:spcPts val="0"/>
              </a:spcBef>
              <a:spcAft>
                <a:spcPts val="600"/>
              </a:spcAft>
            </a:pPr>
            <a:r>
              <a:rPr lang="en-US" sz="2200" dirty="0">
                <a:latin typeface="Trebuchet MS" panose="020B0703020202090204" pitchFamily="34" charset="0"/>
              </a:rPr>
              <a:t>CDBG used because it allows for a wide-range of recovery activities</a:t>
            </a:r>
          </a:p>
          <a:p>
            <a:pPr>
              <a:spcBef>
                <a:spcPts val="0"/>
              </a:spcBef>
              <a:spcAft>
                <a:spcPts val="600"/>
              </a:spcAft>
            </a:pPr>
            <a:r>
              <a:rPr lang="en-US" sz="2200" dirty="0">
                <a:latin typeface="Trebuchet MS" panose="020B0703020202090204" pitchFamily="34" charset="0"/>
              </a:rPr>
              <a:t>Each appropriation has unique requirements</a:t>
            </a:r>
          </a:p>
          <a:p>
            <a:pPr lvl="1">
              <a:spcBef>
                <a:spcPts val="0"/>
              </a:spcBef>
              <a:spcAft>
                <a:spcPts val="600"/>
              </a:spcAft>
            </a:pPr>
            <a:r>
              <a:rPr lang="en-US" sz="2200" dirty="0">
                <a:latin typeface="Trebuchet MS" panose="020B0703020202090204" pitchFamily="34" charset="0"/>
                <a:cs typeface="Arial"/>
              </a:rPr>
              <a:t>Waivers and alternative requirements</a:t>
            </a:r>
          </a:p>
        </p:txBody>
      </p:sp>
    </p:spTree>
    <p:extLst>
      <p:ext uri="{BB962C8B-B14F-4D97-AF65-F5344CB8AC3E}">
        <p14:creationId xmlns:p14="http://schemas.microsoft.com/office/powerpoint/2010/main" val="35494613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a:effectLst/>
      </p:grpSpPr>
      <p:sp>
        <p:nvSpPr>
          <p:cNvPr id="3" name="Rectangle 2">
            <a:extLst>
              <a:ext uri="{FF2B5EF4-FFF2-40B4-BE49-F238E27FC236}">
                <a16:creationId xmlns:a16="http://schemas.microsoft.com/office/drawing/2014/main" id="{0857A5A2-EA5D-4F03-877F-1405C0E62CAE}"/>
              </a:ext>
            </a:extLst>
          </p:cNvPr>
          <p:cNvSpPr/>
          <p:nvPr/>
        </p:nvSpPr>
        <p:spPr>
          <a:xfrm>
            <a:off x="609600" y="1176999"/>
            <a:ext cx="2212848" cy="1077257"/>
          </a:xfrm>
          <a:prstGeom prst="rect">
            <a:avLst/>
          </a:prstGeom>
          <a:effectLst/>
        </p:spPr>
        <p:style>
          <a:lnRef idx="2">
            <a:schemeClr val="accent1">
              <a:shade val="50000"/>
            </a:schemeClr>
          </a:lnRef>
          <a:fillRef idx="1">
            <a:schemeClr val="accent1"/>
          </a:fillRef>
          <a:effectRef idx="0">
            <a:schemeClr val="accent1"/>
          </a:effectRef>
          <a:fontRef idx="minor">
            <a:schemeClr val="lt1"/>
          </a:fontRef>
        </p:style>
        <p:txBody>
          <a:bodyPr vert="horz" lIns="45720" tIns="45720" rIns="45720" bIns="45720" rtlCol="0" anchor="b">
            <a:normAutofit/>
          </a:bodyPr>
          <a:lstStyle/>
          <a:p>
            <a:pPr algn="ctr">
              <a:spcBef>
                <a:spcPct val="0"/>
              </a:spcBef>
              <a:spcAft>
                <a:spcPts val="600"/>
              </a:spcAft>
            </a:pPr>
            <a:r>
              <a:rPr kumimoji="0" lang="es-ES_tradnl" sz="2000" b="1" kern="1200" dirty="0" err="1">
                <a:ln>
                  <a:noFill/>
                </a:ln>
                <a:solidFill>
                  <a:schemeClr val="tx2"/>
                </a:solidFill>
                <a:effectLst/>
                <a:highlight>
                  <a:srgbClr val="000000">
                    <a:alpha val="0"/>
                  </a:srgbClr>
                </a:highlight>
                <a:latin typeface="+mj-lt"/>
                <a:ea typeface="+mj-ea"/>
                <a:cs typeface="+mj-cs"/>
              </a:rPr>
              <a:t>Summary</a:t>
            </a:r>
            <a:r>
              <a:rPr kumimoji="0" lang="es-ES_tradnl" sz="2000" b="1" kern="1200" dirty="0">
                <a:ln>
                  <a:noFill/>
                </a:ln>
                <a:solidFill>
                  <a:schemeClr val="tx2"/>
                </a:solidFill>
                <a:effectLst/>
                <a:highlight>
                  <a:srgbClr val="000000">
                    <a:alpha val="0"/>
                  </a:srgbClr>
                </a:highlight>
                <a:latin typeface="+mj-lt"/>
                <a:ea typeface="+mj-ea"/>
                <a:cs typeface="+mj-cs"/>
              </a:rPr>
              <a:t> of CDBG-DR </a:t>
            </a:r>
            <a:r>
              <a:rPr kumimoji="0" lang="es-ES_tradnl" sz="2000" b="1" kern="1200" dirty="0" err="1">
                <a:ln>
                  <a:noFill/>
                </a:ln>
                <a:solidFill>
                  <a:schemeClr val="tx2"/>
                </a:solidFill>
                <a:effectLst/>
                <a:highlight>
                  <a:srgbClr val="000000">
                    <a:alpha val="0"/>
                  </a:srgbClr>
                </a:highlight>
                <a:latin typeface="+mj-lt"/>
                <a:ea typeface="+mj-ea"/>
                <a:cs typeface="+mj-cs"/>
              </a:rPr>
              <a:t>financing</a:t>
            </a:r>
            <a:endParaRPr kumimoji="0" lang="es-ES_tradnl" sz="2000" b="1" kern="1200" dirty="0">
              <a:ln>
                <a:noFill/>
              </a:ln>
              <a:solidFill>
                <a:schemeClr val="tx2"/>
              </a:solidFill>
              <a:effectLst/>
              <a:highlight>
                <a:srgbClr val="000000">
                  <a:alpha val="0"/>
                </a:srgbClr>
              </a:highlight>
              <a:latin typeface="+mj-lt"/>
              <a:ea typeface="+mj-ea"/>
              <a:cs typeface="+mj-cs"/>
            </a:endParaRPr>
          </a:p>
        </p:txBody>
      </p:sp>
      <p:pic>
        <p:nvPicPr>
          <p:cNvPr id="2" name="Picture 1">
            <a:extLst>
              <a:ext uri="{FF2B5EF4-FFF2-40B4-BE49-F238E27FC236}">
                <a16:creationId xmlns:a16="http://schemas.microsoft.com/office/drawing/2014/main" id="{24C11B33-4652-5549-A173-6990E8C6401F}"/>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rot="420000">
            <a:off x="3485793" y="2259250"/>
            <a:ext cx="4617720" cy="1812454"/>
          </a:xfrm>
          <a:prstGeom prst="rect">
            <a:avLst/>
          </a:prstGeom>
          <a:noFill/>
          <a:ln w="3000" cap="rnd">
            <a:solidFill>
              <a:srgbClr val="C0C0C0"/>
            </a:solidFill>
            <a:round/>
          </a:ln>
          <a:effectLst/>
        </p:spPr>
      </p:pic>
      <p:sp>
        <p:nvSpPr>
          <p:cNvPr id="26" name="TextBox 25">
            <a:extLst>
              <a:ext uri="{FF2B5EF4-FFF2-40B4-BE49-F238E27FC236}">
                <a16:creationId xmlns:a16="http://schemas.microsoft.com/office/drawing/2014/main" id="{70058271-A042-46BE-AE10-3F7ACDBD0011}"/>
              </a:ext>
            </a:extLst>
          </p:cNvPr>
          <p:cNvSpPr txBox="1"/>
          <p:nvPr/>
        </p:nvSpPr>
        <p:spPr>
          <a:xfrm>
            <a:off x="609600" y="2828785"/>
            <a:ext cx="2209800" cy="2179320"/>
          </a:xfrm>
          <a:prstGeom prst="rect">
            <a:avLst/>
          </a:prstGeom>
          <a:effectLst/>
        </p:spPr>
        <p:txBody>
          <a:bodyPr vert="horz" lIns="64008" rIns="45720" bIns="45720" rtlCol="0" anchor="t">
            <a:normAutofit/>
          </a:bodyPr>
          <a:lstStyle/>
          <a:p>
            <a:pPr algn="ctr">
              <a:spcBef>
                <a:spcPts val="251"/>
              </a:spcBef>
              <a:buClr>
                <a:schemeClr val="accent3">
                  <a:lumMod val="50000"/>
                </a:schemeClr>
              </a:buClr>
              <a:buSzPct val="95000"/>
            </a:pPr>
            <a:endParaRPr kumimoji="0" lang="en-US" sz="1300" b="1" i="0" u="none" strike="noStrike" kern="1200" dirty="0">
              <a:effectLst/>
              <a:highlight>
                <a:srgbClr val="000000">
                  <a:alpha val="0"/>
                </a:srgbClr>
              </a:highlight>
              <a:latin typeface="Trebuchet MS" panose="020B0703020202090204" pitchFamily="34" charset="0"/>
            </a:endParaRPr>
          </a:p>
          <a:p>
            <a:pPr algn="ctr">
              <a:spcBef>
                <a:spcPts val="251"/>
              </a:spcBef>
              <a:buClr>
                <a:schemeClr val="accent3">
                  <a:lumMod val="50000"/>
                </a:schemeClr>
              </a:buClr>
              <a:buSzPct val="95000"/>
            </a:pPr>
            <a:endParaRPr lang="en-US" sz="1600" b="1" dirty="0">
              <a:highlight>
                <a:srgbClr val="000000">
                  <a:alpha val="0"/>
                </a:srgbClr>
              </a:highlight>
              <a:latin typeface="Trebuchet MS" panose="020B0703020202090204" pitchFamily="34" charset="0"/>
            </a:endParaRPr>
          </a:p>
          <a:p>
            <a:pPr algn="ctr">
              <a:spcBef>
                <a:spcPts val="251"/>
              </a:spcBef>
              <a:buClr>
                <a:schemeClr val="accent3">
                  <a:lumMod val="50000"/>
                </a:schemeClr>
              </a:buClr>
              <a:buSzPct val="95000"/>
            </a:pPr>
            <a:r>
              <a:rPr kumimoji="0" lang="en-US" sz="1600" b="1" i="0" u="none" strike="noStrike" kern="1200" dirty="0">
                <a:effectLst/>
                <a:highlight>
                  <a:srgbClr val="000000">
                    <a:alpha val="0"/>
                  </a:srgbClr>
                </a:highlight>
                <a:latin typeface="Trebuchet MS" panose="020B0703020202090204" pitchFamily="34" charset="0"/>
              </a:rPr>
              <a:t>TOTAL ESTIMATE</a:t>
            </a:r>
          </a:p>
          <a:p>
            <a:pPr algn="ctr">
              <a:spcBef>
                <a:spcPts val="251"/>
              </a:spcBef>
              <a:buClr>
                <a:schemeClr val="accent3">
                  <a:lumMod val="50000"/>
                </a:schemeClr>
              </a:buClr>
              <a:buSzPct val="95000"/>
            </a:pPr>
            <a:r>
              <a:rPr kumimoji="0" lang="en-US" sz="1600" b="1" i="0" u="none" strike="noStrike" kern="1200" dirty="0">
                <a:effectLst/>
                <a:highlight>
                  <a:srgbClr val="000000">
                    <a:alpha val="0"/>
                  </a:srgbClr>
                </a:highlight>
                <a:latin typeface="Trebuchet MS" panose="020B0703020202090204" pitchFamily="34" charset="0"/>
              </a:rPr>
              <a:t>20.2 BILLION</a:t>
            </a:r>
          </a:p>
        </p:txBody>
      </p:sp>
      <p:grpSp>
        <p:nvGrpSpPr>
          <p:cNvPr id="15" name="Group 14">
            <a:extLst>
              <a:ext uri="{FF2B5EF4-FFF2-40B4-BE49-F238E27FC236}">
                <a16:creationId xmlns:a16="http://schemas.microsoft.com/office/drawing/2014/main" id="{E6FD3FEA-07CF-4064-9B4D-169E2A4EEFB3}"/>
              </a:ext>
            </a:extLst>
          </p:cNvPr>
          <p:cNvGrpSpPr/>
          <p:nvPr/>
        </p:nvGrpSpPr>
        <p:grpSpPr>
          <a:xfrm>
            <a:off x="1064074" y="-5204560"/>
            <a:ext cx="4288699" cy="3847001"/>
            <a:chOff x="1418765" y="-6939413"/>
            <a:chExt cx="5718265" cy="5129335"/>
          </a:xfrm>
          <a:effectLst/>
        </p:grpSpPr>
        <p:pic>
          <p:nvPicPr>
            <p:cNvPr id="9" name="Content Placeholder 5">
              <a:extLst>
                <a:ext uri="{FF2B5EF4-FFF2-40B4-BE49-F238E27FC236}">
                  <a16:creationId xmlns:a16="http://schemas.microsoft.com/office/drawing/2014/main" id="{B2DAF5BB-56B2-4CEB-AADB-4D9EF9CA299B}"/>
                </a:ext>
              </a:extLst>
            </p:cNvPr>
            <p:cNvPicPr/>
            <p:nvPr/>
          </p:nvPicPr>
          <p:blipFill>
            <a:blip r:embed="rId4" cstate="email">
              <a:extLst>
                <a:ext uri="{28A0092B-C50C-407E-A947-70E740481C1C}">
                  <a14:useLocalDpi xmlns:a14="http://schemas.microsoft.com/office/drawing/2010/main"/>
                </a:ext>
              </a:extLst>
            </a:blip>
            <a:stretch>
              <a:fillRect/>
            </a:stretch>
          </p:blipFill>
          <p:spPr>
            <a:xfrm rot="19183680">
              <a:off x="1418765" y="-6714000"/>
              <a:ext cx="3175093" cy="4351338"/>
            </a:xfrm>
            <a:prstGeom prst="rect">
              <a:avLst/>
            </a:prstGeom>
            <a:effectLst/>
          </p:spPr>
        </p:pic>
        <p:pic>
          <p:nvPicPr>
            <p:cNvPr id="10" name="Content Placeholder 4">
              <a:extLst>
                <a:ext uri="{FF2B5EF4-FFF2-40B4-BE49-F238E27FC236}">
                  <a16:creationId xmlns:a16="http://schemas.microsoft.com/office/drawing/2014/main" id="{FCE0E3E2-4D8E-4084-9380-236842064220}"/>
                </a:ext>
              </a:extLst>
            </p:cNvPr>
            <p:cNvPicPr/>
            <p:nvPr/>
          </p:nvPicPr>
          <p:blipFill>
            <a:blip r:embed="rId5" cstate="email">
              <a:extLst>
                <a:ext uri="{28A0092B-C50C-407E-A947-70E740481C1C}">
                  <a14:useLocalDpi xmlns:a14="http://schemas.microsoft.com/office/drawing/2010/main"/>
                </a:ext>
              </a:extLst>
            </a:blip>
            <a:stretch>
              <a:fillRect/>
            </a:stretch>
          </p:blipFill>
          <p:spPr>
            <a:xfrm rot="20735696">
              <a:off x="2338429" y="-6939413"/>
              <a:ext cx="3456811" cy="4351338"/>
            </a:xfrm>
            <a:prstGeom prst="rect">
              <a:avLst/>
            </a:prstGeom>
            <a:effectLst/>
          </p:spPr>
        </p:pic>
        <p:pic>
          <p:nvPicPr>
            <p:cNvPr id="11" name="Content Placeholder 8">
              <a:extLst>
                <a:ext uri="{FF2B5EF4-FFF2-40B4-BE49-F238E27FC236}">
                  <a16:creationId xmlns:a16="http://schemas.microsoft.com/office/drawing/2014/main" id="{558C74FD-6080-42BA-B834-4EA2D0092536}"/>
                </a:ext>
              </a:extLst>
            </p:cNvPr>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rot="11582101">
              <a:off x="3287566" y="-6574957"/>
              <a:ext cx="3367657" cy="4212046"/>
            </a:xfrm>
            <a:prstGeom prst="rect">
              <a:avLst/>
            </a:prstGeom>
            <a:effectLst/>
          </p:spPr>
        </p:pic>
        <p:pic>
          <p:nvPicPr>
            <p:cNvPr id="12" name="Content Placeholder 5">
              <a:extLst>
                <a:ext uri="{FF2B5EF4-FFF2-40B4-BE49-F238E27FC236}">
                  <a16:creationId xmlns:a16="http://schemas.microsoft.com/office/drawing/2014/main" id="{44326B50-6D6D-4BA8-AF86-14C392C90F45}"/>
                </a:ext>
              </a:extLst>
            </p:cNvPr>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rot="2099758">
              <a:off x="3886200" y="-6162622"/>
              <a:ext cx="3250830" cy="4352544"/>
            </a:xfrm>
            <a:prstGeom prst="rect">
              <a:avLst/>
            </a:prstGeom>
            <a:effectLst/>
          </p:spPr>
        </p:pic>
      </p:grpSp>
    </p:spTree>
    <p:extLst>
      <p:ext uri="{BB962C8B-B14F-4D97-AF65-F5344CB8AC3E}">
        <p14:creationId xmlns:p14="http://schemas.microsoft.com/office/powerpoint/2010/main" val="3621919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4"/>
          <p:cNvSpPr txBox="1">
            <a:spLocks/>
          </p:cNvSpPr>
          <p:nvPr/>
        </p:nvSpPr>
        <p:spPr>
          <a:xfrm>
            <a:off x="328332" y="1545080"/>
            <a:ext cx="5045052" cy="4701242"/>
          </a:xfrm>
          <a:prstGeom prst="rect">
            <a:avLst/>
          </a:prstGeom>
          <a:noFill/>
          <a:ln>
            <a:noFill/>
          </a:ln>
        </p:spPr>
        <p:txBody>
          <a:bodyPr spcFirstLastPara="1" wrap="square" lIns="91425" tIns="91425" rIns="91425" bIns="91425" anchor="t" anchorCtr="0"/>
          <a:lstStyle/>
          <a:p>
            <a:pPr marL="517525" indent="-342900" defTabSz="914400">
              <a:spcBef>
                <a:spcPts val="600"/>
              </a:spcBef>
              <a:buClr>
                <a:srgbClr val="114454"/>
              </a:buClr>
              <a:buSzPts val="2800"/>
              <a:buFont typeface="Arial" panose="020B0604020202020204" pitchFamily="34" charset="0"/>
              <a:buChar char="•"/>
              <a:defRPr/>
            </a:pPr>
            <a:r>
              <a:rPr lang="en-029" sz="2000" kern="0" dirty="0">
                <a:latin typeface="Trebuchet MS" panose="020B0703020202090204" pitchFamily="34" charset="0"/>
                <a:ea typeface="Nixie One"/>
                <a:cs typeface="Arial" panose="020B0604020202020204" pitchFamily="34" charset="0"/>
                <a:sym typeface="Nixie One"/>
              </a:rPr>
              <a:t>HUD requires that 70% of funds be used primarily to benefit low- and moderate income (LMI) individuals; but the Secretary may waive this upon finding of compelling need</a:t>
            </a:r>
          </a:p>
          <a:p>
            <a:pPr marL="517525" indent="-342900">
              <a:spcBef>
                <a:spcPts val="600"/>
              </a:spcBef>
              <a:buClr>
                <a:srgbClr val="114454"/>
              </a:buClr>
              <a:buSzPts val="2800"/>
              <a:buFont typeface="Arial" panose="020B0604020202020204" pitchFamily="34" charset="0"/>
              <a:buChar char="•"/>
              <a:defRPr/>
            </a:pPr>
            <a:r>
              <a:rPr lang="en-029" sz="2000" kern="0" dirty="0">
                <a:latin typeface="Trebuchet MS" panose="020B0703020202090204" pitchFamily="34" charset="0"/>
                <a:ea typeface="Nixie One"/>
                <a:cs typeface="Arial" panose="020B0604020202020204" pitchFamily="34" charset="0"/>
                <a:sym typeface="Nixie One"/>
              </a:rPr>
              <a:t>Compliance depends on the activity – it can be done on an individual or areawide basis.</a:t>
            </a:r>
          </a:p>
          <a:p>
            <a:pPr marL="582613" indent="-407988">
              <a:spcBef>
                <a:spcPts val="600"/>
              </a:spcBef>
              <a:buClr>
                <a:srgbClr val="114454"/>
              </a:buClr>
              <a:buSzPts val="2800"/>
              <a:defRPr/>
            </a:pPr>
            <a:r>
              <a:rPr lang="en-029" sz="2000" kern="0" dirty="0">
                <a:latin typeface="Trebuchet MS" panose="020B0703020202090204" pitchFamily="34" charset="0"/>
                <a:ea typeface="Nixie One"/>
                <a:cs typeface="Arial" panose="020B0604020202020204" pitchFamily="34" charset="0"/>
                <a:sym typeface="Nixie One"/>
              </a:rPr>
              <a:t>      Ex:  Compare the renovation of a home to a repair of a community </a:t>
            </a:r>
            <a:r>
              <a:rPr lang="en-029" sz="2000" kern="0" dirty="0" err="1">
                <a:latin typeface="Trebuchet MS" panose="020B0703020202090204" pitchFamily="34" charset="0"/>
                <a:ea typeface="Nixie One"/>
                <a:cs typeface="Arial" panose="020B0604020202020204" pitchFamily="34" charset="0"/>
                <a:sym typeface="Nixie One"/>
              </a:rPr>
              <a:t>center</a:t>
            </a:r>
            <a:r>
              <a:rPr lang="en-029" sz="2000" kern="0" dirty="0">
                <a:latin typeface="Trebuchet MS" panose="020B0703020202090204" pitchFamily="34" charset="0"/>
                <a:ea typeface="Nixie One"/>
                <a:cs typeface="Arial" panose="020B0604020202020204" pitchFamily="34" charset="0"/>
                <a:sym typeface="Nixie One"/>
              </a:rPr>
              <a:t>. </a:t>
            </a:r>
          </a:p>
          <a:p>
            <a:pPr marL="517525" indent="-342900" defTabSz="914400">
              <a:spcBef>
                <a:spcPts val="600"/>
              </a:spcBef>
              <a:buClr>
                <a:srgbClr val="114454"/>
              </a:buClr>
              <a:buSzPts val="2800"/>
              <a:buFont typeface="Arial" panose="020B0604020202020204" pitchFamily="34" charset="0"/>
              <a:buChar char="•"/>
              <a:defRPr/>
            </a:pPr>
            <a:r>
              <a:rPr lang="en-029" sz="2000" kern="0" dirty="0">
                <a:latin typeface="Trebuchet MS" panose="020B0703020202090204" pitchFamily="34" charset="0"/>
                <a:ea typeface="Nixie One"/>
                <a:cs typeface="Arial" panose="020B0604020202020204" pitchFamily="34" charset="0"/>
                <a:sym typeface="Nixie One"/>
              </a:rPr>
              <a:t>Note: applies to the grant as a whole, not each program</a:t>
            </a:r>
          </a:p>
        </p:txBody>
      </p:sp>
      <p:graphicFrame>
        <p:nvGraphicFramePr>
          <p:cNvPr id="3" name="Chart 2"/>
          <p:cNvGraphicFramePr/>
          <p:nvPr>
            <p:extLst>
              <p:ext uri="{D42A27DB-BD31-4B8C-83A1-F6EECF244321}">
                <p14:modId xmlns:p14="http://schemas.microsoft.com/office/powerpoint/2010/main" val="730006902"/>
              </p:ext>
            </p:extLst>
          </p:nvPr>
        </p:nvGraphicFramePr>
        <p:xfrm>
          <a:off x="5157216" y="1545080"/>
          <a:ext cx="3658452" cy="4024032"/>
        </p:xfrm>
        <a:graphic>
          <a:graphicData uri="http://schemas.openxmlformats.org/drawingml/2006/chart">
            <c:chart xmlns:c="http://schemas.openxmlformats.org/drawingml/2006/chart" xmlns:r="http://schemas.openxmlformats.org/officeDocument/2006/relationships" r:id="rId3"/>
          </a:graphicData>
        </a:graphic>
      </p:graphicFrame>
      <p:sp>
        <p:nvSpPr>
          <p:cNvPr id="5" name="Slide Number Placeholder 4">
            <a:extLst>
              <a:ext uri="{FF2B5EF4-FFF2-40B4-BE49-F238E27FC236}">
                <a16:creationId xmlns:a16="http://schemas.microsoft.com/office/drawing/2014/main" id="{D4D14D33-82B9-40DD-9B67-9D7CF4DB62E1}"/>
              </a:ext>
            </a:extLst>
          </p:cNvPr>
          <p:cNvSpPr>
            <a:spLocks noGrp="1"/>
          </p:cNvSpPr>
          <p:nvPr>
            <p:ph type="sldNum" sz="quarter" idx="12"/>
          </p:nvPr>
        </p:nvSpPr>
        <p:spPr/>
        <p:txBody>
          <a:bodyPr/>
          <a:lstStyle/>
          <a:p>
            <a:fld id="{401CF334-2D5C-4859-84A6-CA7E6E43FAEB}" type="slidenum">
              <a:rPr lang="en-US" smtClean="0"/>
              <a:t>6</a:t>
            </a:fld>
            <a:endParaRPr lang="en-US" dirty="0"/>
          </a:p>
        </p:txBody>
      </p:sp>
      <p:sp>
        <p:nvSpPr>
          <p:cNvPr id="6" name="Title 1">
            <a:extLst>
              <a:ext uri="{FF2B5EF4-FFF2-40B4-BE49-F238E27FC236}">
                <a16:creationId xmlns:a16="http://schemas.microsoft.com/office/drawing/2014/main" id="{CAFAA94C-91FA-4538-9B03-39E836CF0086}"/>
              </a:ext>
            </a:extLst>
          </p:cNvPr>
          <p:cNvSpPr txBox="1">
            <a:spLocks/>
          </p:cNvSpPr>
          <p:nvPr/>
        </p:nvSpPr>
        <p:spPr>
          <a:xfrm>
            <a:off x="457199" y="705394"/>
            <a:ext cx="8525436" cy="749808"/>
          </a:xfrm>
          <a:prstGeom prst="rect">
            <a:avLst/>
          </a:prstGeom>
        </p:spPr>
        <p:txBody>
          <a:bodyPr vert="horz" lIns="0" rIns="0" bIns="0" anchor="b">
            <a:noAutofit/>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r>
              <a:rPr lang="en-US" sz="3600" b="1" dirty="0">
                <a:latin typeface="Trebuchet MS" panose="020B0703020202090204" pitchFamily="34" charset="0"/>
                <a:cs typeface="Arial" panose="020B0604020202020204" pitchFamily="34" charset="0"/>
              </a:rPr>
              <a:t>CDBG-DR Overall Benefit Requirement</a:t>
            </a:r>
          </a:p>
        </p:txBody>
      </p:sp>
    </p:spTree>
    <p:extLst>
      <p:ext uri="{BB962C8B-B14F-4D97-AF65-F5344CB8AC3E}">
        <p14:creationId xmlns:p14="http://schemas.microsoft.com/office/powerpoint/2010/main" val="20003840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85ABBD-FF50-4151-A506-1C102034BC88}"/>
              </a:ext>
            </a:extLst>
          </p:cNvPr>
          <p:cNvSpPr>
            <a:spLocks noGrp="1"/>
          </p:cNvSpPr>
          <p:nvPr>
            <p:ph type="title"/>
          </p:nvPr>
        </p:nvSpPr>
        <p:spPr>
          <a:xfrm>
            <a:off x="633742" y="704088"/>
            <a:ext cx="8053057" cy="599611"/>
          </a:xfrm>
        </p:spPr>
        <p:txBody>
          <a:bodyPr>
            <a:noAutofit/>
          </a:bodyPr>
          <a:lstStyle/>
          <a:p>
            <a:pPr lvl="0" defTabSz="457200">
              <a:spcBef>
                <a:spcPts val="0"/>
              </a:spcBef>
              <a:defRPr/>
            </a:pPr>
            <a:r>
              <a:rPr lang="en-US" sz="3600" b="1" dirty="0">
                <a:latin typeface="Trebuchet MS" panose="020B0703020202090204" pitchFamily="34" charset="0"/>
              </a:rPr>
              <a:t>Overview – Eligible Activities</a:t>
            </a:r>
          </a:p>
        </p:txBody>
      </p:sp>
      <p:sp>
        <p:nvSpPr>
          <p:cNvPr id="3" name="Content Placeholder 2">
            <a:extLst>
              <a:ext uri="{FF2B5EF4-FFF2-40B4-BE49-F238E27FC236}">
                <a16:creationId xmlns:a16="http://schemas.microsoft.com/office/drawing/2014/main" id="{CF966635-800C-49D2-B1C1-4CAAF9975D08}"/>
              </a:ext>
            </a:extLst>
          </p:cNvPr>
          <p:cNvSpPr>
            <a:spLocks noGrp="1"/>
          </p:cNvSpPr>
          <p:nvPr>
            <p:ph idx="1"/>
          </p:nvPr>
        </p:nvSpPr>
        <p:spPr>
          <a:xfrm>
            <a:off x="457200" y="1448554"/>
            <a:ext cx="8229600" cy="4617268"/>
          </a:xfrm>
        </p:spPr>
        <p:txBody>
          <a:bodyPr>
            <a:normAutofit/>
          </a:bodyPr>
          <a:lstStyle/>
          <a:p>
            <a:pPr>
              <a:spcBef>
                <a:spcPts val="0"/>
              </a:spcBef>
              <a:spcAft>
                <a:spcPts val="600"/>
              </a:spcAft>
            </a:pPr>
            <a:r>
              <a:rPr lang="en-US" sz="2200" dirty="0">
                <a:latin typeface="Trebuchet MS" panose="020B0703020202090204" pitchFamily="34" charset="0"/>
              </a:rPr>
              <a:t>Funds must be used for:</a:t>
            </a:r>
          </a:p>
          <a:p>
            <a:pPr lvl="1">
              <a:spcBef>
                <a:spcPts val="0"/>
              </a:spcBef>
              <a:spcAft>
                <a:spcPts val="600"/>
              </a:spcAft>
            </a:pPr>
            <a:r>
              <a:rPr lang="en-US" sz="2200" i="1" dirty="0">
                <a:latin typeface="Trebuchet MS" panose="020B0703020202090204" pitchFamily="34" charset="0"/>
              </a:rPr>
              <a:t>“…necessary expenses related to disaster relief, long-term recovery, and restoration of infrastructure, housing, and economic revitalization…”</a:t>
            </a:r>
          </a:p>
          <a:p>
            <a:pPr lvl="1">
              <a:spcBef>
                <a:spcPts val="0"/>
              </a:spcBef>
              <a:spcAft>
                <a:spcPts val="600"/>
              </a:spcAft>
            </a:pPr>
            <a:r>
              <a:rPr lang="en-US" sz="2200" dirty="0">
                <a:latin typeface="Trebuchet MS" panose="020B0703020202090204" pitchFamily="34" charset="0"/>
              </a:rPr>
              <a:t>Address disaster-related impacts</a:t>
            </a:r>
          </a:p>
          <a:p>
            <a:pPr lvl="1">
              <a:spcBef>
                <a:spcPts val="0"/>
              </a:spcBef>
              <a:spcAft>
                <a:spcPts val="600"/>
              </a:spcAft>
            </a:pPr>
            <a:r>
              <a:rPr lang="en-US" sz="2200" dirty="0">
                <a:latin typeface="Trebuchet MS" panose="020B0703020202090204" pitchFamily="34" charset="0"/>
              </a:rPr>
              <a:t>CDBG eligible activities</a:t>
            </a:r>
          </a:p>
          <a:p>
            <a:pPr lvl="1">
              <a:spcBef>
                <a:spcPts val="0"/>
              </a:spcBef>
              <a:spcAft>
                <a:spcPts val="600"/>
              </a:spcAft>
            </a:pPr>
            <a:r>
              <a:rPr lang="en-US" sz="2200" dirty="0">
                <a:latin typeface="Trebuchet MS" panose="020B0703020202090204" pitchFamily="34" charset="0"/>
              </a:rPr>
              <a:t>Activities that meet a National Objective</a:t>
            </a:r>
          </a:p>
          <a:p>
            <a:pPr>
              <a:spcBef>
                <a:spcPts val="0"/>
              </a:spcBef>
              <a:spcAft>
                <a:spcPts val="600"/>
              </a:spcAft>
            </a:pPr>
            <a:r>
              <a:rPr lang="en-US" sz="2200" dirty="0">
                <a:latin typeface="Trebuchet MS" panose="020B0703020202090204" pitchFamily="34" charset="0"/>
              </a:rPr>
              <a:t>Demonstrate tie to the disaster</a:t>
            </a:r>
          </a:p>
          <a:p>
            <a:pPr lvl="1">
              <a:spcBef>
                <a:spcPts val="0"/>
              </a:spcBef>
              <a:spcAft>
                <a:spcPts val="600"/>
              </a:spcAft>
            </a:pPr>
            <a:r>
              <a:rPr lang="en-US" sz="2200" dirty="0">
                <a:latin typeface="Trebuchet MS" panose="020B0703020202090204" pitchFamily="34" charset="0"/>
              </a:rPr>
              <a:t>Document how it is addressing a disaster-related impact</a:t>
            </a:r>
          </a:p>
        </p:txBody>
      </p:sp>
    </p:spTree>
    <p:extLst>
      <p:ext uri="{BB962C8B-B14F-4D97-AF65-F5344CB8AC3E}">
        <p14:creationId xmlns:p14="http://schemas.microsoft.com/office/powerpoint/2010/main" val="15926068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85ABBD-FF50-4151-A506-1C102034BC88}"/>
              </a:ext>
            </a:extLst>
          </p:cNvPr>
          <p:cNvSpPr>
            <a:spLocks noGrp="1"/>
          </p:cNvSpPr>
          <p:nvPr>
            <p:ph type="title"/>
          </p:nvPr>
        </p:nvSpPr>
        <p:spPr>
          <a:xfrm>
            <a:off x="642796" y="704088"/>
            <a:ext cx="8044004" cy="599611"/>
          </a:xfrm>
        </p:spPr>
        <p:txBody>
          <a:bodyPr>
            <a:noAutofit/>
          </a:bodyPr>
          <a:lstStyle/>
          <a:p>
            <a:pPr lvl="0" defTabSz="457200">
              <a:spcBef>
                <a:spcPts val="0"/>
              </a:spcBef>
              <a:defRPr/>
            </a:pPr>
            <a:r>
              <a:rPr lang="en-US" sz="4000" b="1" dirty="0">
                <a:latin typeface="Trebuchet MS" panose="020B0703020202090204" pitchFamily="34" charset="0"/>
              </a:rPr>
              <a:t>Overview – Eligible Activities</a:t>
            </a:r>
          </a:p>
        </p:txBody>
      </p:sp>
      <p:sp>
        <p:nvSpPr>
          <p:cNvPr id="3" name="Content Placeholder 2">
            <a:extLst>
              <a:ext uri="{FF2B5EF4-FFF2-40B4-BE49-F238E27FC236}">
                <a16:creationId xmlns:a16="http://schemas.microsoft.com/office/drawing/2014/main" id="{CF966635-800C-49D2-B1C1-4CAAF9975D08}"/>
              </a:ext>
            </a:extLst>
          </p:cNvPr>
          <p:cNvSpPr>
            <a:spLocks noGrp="1"/>
          </p:cNvSpPr>
          <p:nvPr>
            <p:ph idx="1"/>
          </p:nvPr>
        </p:nvSpPr>
        <p:spPr>
          <a:xfrm>
            <a:off x="457200" y="1448554"/>
            <a:ext cx="8229600" cy="4378668"/>
          </a:xfrm>
        </p:spPr>
        <p:txBody>
          <a:bodyPr>
            <a:normAutofit/>
          </a:bodyPr>
          <a:lstStyle/>
          <a:p>
            <a:pPr>
              <a:spcBef>
                <a:spcPts val="0"/>
              </a:spcBef>
              <a:spcAft>
                <a:spcPts val="600"/>
              </a:spcAft>
            </a:pPr>
            <a:r>
              <a:rPr lang="en-US" sz="2200" dirty="0">
                <a:latin typeface="Trebuchet MS" panose="020B0703020202090204" pitchFamily="34" charset="0"/>
              </a:rPr>
              <a:t>Recovery Activities</a:t>
            </a:r>
          </a:p>
          <a:p>
            <a:pPr lvl="1">
              <a:spcBef>
                <a:spcPts val="0"/>
              </a:spcBef>
              <a:spcAft>
                <a:spcPts val="600"/>
              </a:spcAft>
            </a:pPr>
            <a:r>
              <a:rPr lang="en-US" sz="2200" u="sng" dirty="0">
                <a:latin typeface="Trebuchet MS" panose="020B0703020202090204" pitchFamily="34" charset="0"/>
              </a:rPr>
              <a:t>Housing</a:t>
            </a:r>
            <a:r>
              <a:rPr lang="en-US" sz="2200" dirty="0">
                <a:latin typeface="Trebuchet MS" panose="020B0703020202090204" pitchFamily="34" charset="0"/>
              </a:rPr>
              <a:t> – Activities that lead to restoring and improving the housing stock</a:t>
            </a:r>
          </a:p>
          <a:p>
            <a:pPr lvl="1">
              <a:spcBef>
                <a:spcPts val="0"/>
              </a:spcBef>
              <a:spcAft>
                <a:spcPts val="600"/>
              </a:spcAft>
            </a:pPr>
            <a:r>
              <a:rPr lang="en-US" sz="2200" u="sng" dirty="0">
                <a:latin typeface="Trebuchet MS" panose="020B0703020202090204" pitchFamily="34" charset="0"/>
              </a:rPr>
              <a:t>Restoration of Infrastructure </a:t>
            </a:r>
            <a:r>
              <a:rPr lang="en-US" sz="2200" dirty="0">
                <a:latin typeface="Trebuchet MS" panose="020B0703020202090204" pitchFamily="34" charset="0"/>
              </a:rPr>
              <a:t>– Activities that rebuild or replace impacted infrastructure</a:t>
            </a:r>
          </a:p>
          <a:p>
            <a:pPr lvl="1">
              <a:spcBef>
                <a:spcPts val="0"/>
              </a:spcBef>
              <a:spcAft>
                <a:spcPts val="600"/>
              </a:spcAft>
            </a:pPr>
            <a:r>
              <a:rPr lang="en-US" sz="2200" u="sng" dirty="0">
                <a:latin typeface="Trebuchet MS" panose="020B0703020202090204" pitchFamily="34" charset="0"/>
              </a:rPr>
              <a:t>Economic Revitalization </a:t>
            </a:r>
            <a:r>
              <a:rPr lang="en-US" sz="2200" dirty="0">
                <a:latin typeface="Trebuchet MS" panose="020B0703020202090204" pitchFamily="34" charset="0"/>
              </a:rPr>
              <a:t>– Activities that serve to address job losses, impacts to tax revenues, and impacts to business</a:t>
            </a:r>
          </a:p>
          <a:p>
            <a:pPr lvl="1">
              <a:spcBef>
                <a:spcPts val="0"/>
              </a:spcBef>
              <a:spcAft>
                <a:spcPts val="600"/>
              </a:spcAft>
            </a:pPr>
            <a:r>
              <a:rPr lang="en-US" sz="2200" u="sng" dirty="0">
                <a:latin typeface="Trebuchet MS" panose="020B0703020202090204" pitchFamily="34" charset="0"/>
              </a:rPr>
              <a:t>Planning and Administration </a:t>
            </a:r>
            <a:r>
              <a:rPr lang="en-US" sz="2200" dirty="0">
                <a:latin typeface="Trebuchet MS" panose="020B0703020202090204" pitchFamily="34" charset="0"/>
              </a:rPr>
              <a:t>– Overall planning and administration of the grant</a:t>
            </a:r>
          </a:p>
        </p:txBody>
      </p:sp>
    </p:spTree>
    <p:extLst>
      <p:ext uri="{BB962C8B-B14F-4D97-AF65-F5344CB8AC3E}">
        <p14:creationId xmlns:p14="http://schemas.microsoft.com/office/powerpoint/2010/main" val="42270351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85ABBD-FF50-4151-A506-1C102034BC88}"/>
              </a:ext>
            </a:extLst>
          </p:cNvPr>
          <p:cNvSpPr>
            <a:spLocks noGrp="1"/>
          </p:cNvSpPr>
          <p:nvPr>
            <p:ph type="title"/>
          </p:nvPr>
        </p:nvSpPr>
        <p:spPr>
          <a:xfrm>
            <a:off x="679009" y="704088"/>
            <a:ext cx="8229600" cy="599611"/>
          </a:xfrm>
        </p:spPr>
        <p:txBody>
          <a:bodyPr>
            <a:noAutofit/>
          </a:bodyPr>
          <a:lstStyle/>
          <a:p>
            <a:pPr lvl="0" defTabSz="457200">
              <a:spcBef>
                <a:spcPts val="0"/>
              </a:spcBef>
              <a:defRPr/>
            </a:pPr>
            <a:r>
              <a:rPr lang="en-US" sz="3600" b="1" dirty="0">
                <a:latin typeface="Trebuchet MS" panose="020B0703020202090204" pitchFamily="34" charset="0"/>
              </a:rPr>
              <a:t>Relationships of Grantee &amp; Nonprofit</a:t>
            </a:r>
          </a:p>
        </p:txBody>
      </p:sp>
      <p:sp>
        <p:nvSpPr>
          <p:cNvPr id="3" name="Content Placeholder 2">
            <a:extLst>
              <a:ext uri="{FF2B5EF4-FFF2-40B4-BE49-F238E27FC236}">
                <a16:creationId xmlns:a16="http://schemas.microsoft.com/office/drawing/2014/main" id="{CF966635-800C-49D2-B1C1-4CAAF9975D08}"/>
              </a:ext>
            </a:extLst>
          </p:cNvPr>
          <p:cNvSpPr>
            <a:spLocks noGrp="1"/>
          </p:cNvSpPr>
          <p:nvPr>
            <p:ph idx="1"/>
          </p:nvPr>
        </p:nvSpPr>
        <p:spPr>
          <a:xfrm>
            <a:off x="457200" y="1448554"/>
            <a:ext cx="8229600" cy="4572418"/>
          </a:xfrm>
        </p:spPr>
        <p:txBody>
          <a:bodyPr>
            <a:noAutofit/>
          </a:bodyPr>
          <a:lstStyle/>
          <a:p>
            <a:pPr>
              <a:spcBef>
                <a:spcPts val="0"/>
              </a:spcBef>
              <a:spcAft>
                <a:spcPts val="600"/>
              </a:spcAft>
            </a:pPr>
            <a:r>
              <a:rPr lang="en-US" sz="1800" dirty="0">
                <a:latin typeface="Trebuchet MS" panose="020B0703020202090204" pitchFamily="34" charset="0"/>
              </a:rPr>
              <a:t>Requirements for a nonprofit depends on the relationship it has with the grantee.  </a:t>
            </a:r>
          </a:p>
          <a:p>
            <a:pPr>
              <a:spcBef>
                <a:spcPts val="0"/>
              </a:spcBef>
              <a:spcAft>
                <a:spcPts val="600"/>
              </a:spcAft>
            </a:pPr>
            <a:r>
              <a:rPr lang="en-US" sz="1800" dirty="0">
                <a:latin typeface="Trebuchet MS" panose="020B0703020202090204" pitchFamily="34" charset="0"/>
              </a:rPr>
              <a:t>Possible relationships include:</a:t>
            </a:r>
          </a:p>
          <a:p>
            <a:pPr lvl="1">
              <a:spcAft>
                <a:spcPts val="600"/>
              </a:spcAft>
            </a:pPr>
            <a:r>
              <a:rPr lang="en-US" sz="1800" dirty="0">
                <a:latin typeface="Trebuchet MS" panose="020B0703020202090204" pitchFamily="34" charset="0"/>
              </a:rPr>
              <a:t>Subrecipient (24 CFR 570.500(c))</a:t>
            </a:r>
          </a:p>
          <a:p>
            <a:pPr lvl="2"/>
            <a:r>
              <a:rPr lang="en-US" sz="1800" dirty="0">
                <a:latin typeface="Trebuchet MS" panose="020B0703020202090204" pitchFamily="34" charset="0"/>
              </a:rPr>
              <a:t>Selected by the grantee using specific selection criteria</a:t>
            </a:r>
          </a:p>
          <a:p>
            <a:pPr lvl="2"/>
            <a:r>
              <a:rPr lang="en-US" sz="1800" dirty="0">
                <a:latin typeface="Trebuchet MS" panose="020B0703020202090204" pitchFamily="34" charset="0"/>
              </a:rPr>
              <a:t>Has responsibility for programmatic decision making</a:t>
            </a:r>
          </a:p>
          <a:p>
            <a:pPr lvl="2"/>
            <a:r>
              <a:rPr lang="en-US" sz="1800" dirty="0">
                <a:latin typeface="Trebuchet MS" panose="020B0703020202090204" pitchFamily="34" charset="0"/>
              </a:rPr>
              <a:t>Is responsible for Federal program requirements </a:t>
            </a:r>
          </a:p>
          <a:p>
            <a:pPr lvl="2"/>
            <a:r>
              <a:rPr lang="en-US" sz="1800" dirty="0">
                <a:latin typeface="Trebuchet MS" panose="020B0703020202090204" pitchFamily="34" charset="0"/>
              </a:rPr>
              <a:t>Performance monitored by grantee </a:t>
            </a:r>
          </a:p>
          <a:p>
            <a:pPr lvl="1">
              <a:spcAft>
                <a:spcPts val="600"/>
              </a:spcAft>
            </a:pPr>
            <a:r>
              <a:rPr lang="en-US" sz="1800" dirty="0">
                <a:latin typeface="Trebuchet MS" panose="020B0703020202090204" pitchFamily="34" charset="0"/>
              </a:rPr>
              <a:t>Contractor </a:t>
            </a:r>
          </a:p>
          <a:p>
            <a:pPr lvl="2">
              <a:spcAft>
                <a:spcPts val="600"/>
              </a:spcAft>
            </a:pPr>
            <a:r>
              <a:rPr lang="en-US" sz="1800" dirty="0">
                <a:latin typeface="Trebuchet MS" panose="020B0703020202090204" pitchFamily="34" charset="0"/>
              </a:rPr>
              <a:t>Competitively procured and provides a specific scope of services</a:t>
            </a:r>
          </a:p>
          <a:p>
            <a:pPr lvl="2">
              <a:spcAft>
                <a:spcPts val="600"/>
              </a:spcAft>
            </a:pPr>
            <a:r>
              <a:rPr lang="en-US" sz="1800" dirty="0">
                <a:latin typeface="Trebuchet MS" panose="020B0703020202090204" pitchFamily="34" charset="0"/>
              </a:rPr>
              <a:t>Does not have to be a for-profit or private sector entity – can be a nonprofit</a:t>
            </a:r>
          </a:p>
        </p:txBody>
      </p:sp>
    </p:spTree>
    <p:extLst>
      <p:ext uri="{BB962C8B-B14F-4D97-AF65-F5344CB8AC3E}">
        <p14:creationId xmlns:p14="http://schemas.microsoft.com/office/powerpoint/2010/main" val="3302504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resentation on brainstorming">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Century Gothic-Palatino Linotyp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panose="0204050205050503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spDef>
      <a:spPr/>
      <a:bodyPr rtlCol="0" anchor="ctr"/>
      <a:lstStyle>
        <a:defPPr algn="ctr">
          <a:defRPr/>
        </a:defPPr>
      </a:lstStyle>
      <a:style>
        <a:lnRef idx="1">
          <a:schemeClr val="accent3"/>
        </a:lnRef>
        <a:fillRef idx="2">
          <a:schemeClr val="accent3"/>
        </a:fillRef>
        <a:effectRef idx="1">
          <a:schemeClr val="accent3"/>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Business brainstorming presentation.potx" id="{DE77CA07-3D7A-4CF2-AF02-587F794CB3CB}" vid="{13C2A94F-C0A1-4622-B71C-29A3B00D5E0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B3E1D8EDBEA5E4E90C5B71263BC79B5" ma:contentTypeVersion="7" ma:contentTypeDescription="Create a new document." ma:contentTypeScope="" ma:versionID="484af82a616977761361d913a6050387">
  <xsd:schema xmlns:xsd="http://www.w3.org/2001/XMLSchema" xmlns:xs="http://www.w3.org/2001/XMLSchema" xmlns:p="http://schemas.microsoft.com/office/2006/metadata/properties" xmlns:ns2="e3bc1b6c-0b23-428e-822e-285ce5000258" xmlns:ns3="e67066cb-5027-4fcf-9b77-3aae140c3b7f" targetNamespace="http://schemas.microsoft.com/office/2006/metadata/properties" ma:root="true" ma:fieldsID="087f60d25a7a073bef1ad4a25708c523" ns2:_="" ns3:_="">
    <xsd:import namespace="e3bc1b6c-0b23-428e-822e-285ce5000258"/>
    <xsd:import namespace="e67066cb-5027-4fcf-9b77-3aae140c3b7f"/>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3bc1b6c-0b23-428e-822e-285ce50002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67066cb-5027-4fcf-9b77-3aae140c3b7f"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621875E-9BC3-414A-92A4-7272B106E17F}">
  <ds:schemaRefs>
    <ds:schemaRef ds:uri="http://purl.org/dc/elements/1.1/"/>
    <ds:schemaRef ds:uri="e67066cb-5027-4fcf-9b77-3aae140c3b7f"/>
    <ds:schemaRef ds:uri="http://schemas.microsoft.com/office/2006/documentManagement/types"/>
    <ds:schemaRef ds:uri="http://www.w3.org/XML/1998/namespace"/>
    <ds:schemaRef ds:uri="http://purl.org/dc/terms/"/>
    <ds:schemaRef ds:uri="http://purl.org/dc/dcmitype/"/>
    <ds:schemaRef ds:uri="e3bc1b6c-0b23-428e-822e-285ce5000258"/>
    <ds:schemaRef ds:uri="http://schemas.microsoft.com/office/infopath/2007/PartnerControls"/>
    <ds:schemaRef ds:uri="http://schemas.openxmlformats.org/package/2006/metadata/core-properties"/>
    <ds:schemaRef ds:uri="http://schemas.microsoft.com/office/2006/metadata/properties"/>
  </ds:schemaRefs>
</ds:datastoreItem>
</file>

<file path=customXml/itemProps2.xml><?xml version="1.0" encoding="utf-8"?>
<ds:datastoreItem xmlns:ds="http://schemas.openxmlformats.org/officeDocument/2006/customXml" ds:itemID="{DDDE2846-80FA-423C-894F-7BEBF24DEB28}">
  <ds:schemaRefs>
    <ds:schemaRef ds:uri="http://schemas.microsoft.com/sharepoint/v3/contenttype/forms"/>
  </ds:schemaRefs>
</ds:datastoreItem>
</file>

<file path=customXml/itemProps3.xml><?xml version="1.0" encoding="utf-8"?>
<ds:datastoreItem xmlns:ds="http://schemas.openxmlformats.org/officeDocument/2006/customXml" ds:itemID="{C1A9C0C8-122C-40FC-9975-A38D17DE057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3bc1b6c-0b23-428e-822e-285ce5000258"/>
    <ds:schemaRef ds:uri="e67066cb-5027-4fcf-9b77-3aae140c3b7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Business brainstorming presentation</Template>
  <TotalTime>1783</TotalTime>
  <Words>1703</Words>
  <Application>Microsoft Macintosh PowerPoint</Application>
  <PresentationFormat>On-screen Show (4:3)</PresentationFormat>
  <Paragraphs>272</Paragraphs>
  <Slides>27</Slides>
  <Notes>12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27</vt:i4>
      </vt:variant>
    </vt:vector>
  </HeadingPairs>
  <TitlesOfParts>
    <vt:vector size="36" baseType="lpstr">
      <vt:lpstr>Arial</vt:lpstr>
      <vt:lpstr>Calibri</vt:lpstr>
      <vt:lpstr>Century Gothic</vt:lpstr>
      <vt:lpstr>Palatino Linotype</vt:lpstr>
      <vt:lpstr>Roboto Condensed Light</vt:lpstr>
      <vt:lpstr>Trebuchet MS</vt:lpstr>
      <vt:lpstr>Wingdings</vt:lpstr>
      <vt:lpstr>Wingdings 2</vt:lpstr>
      <vt:lpstr>Presentation on brainstorming</vt:lpstr>
      <vt:lpstr>CDBG-DR</vt:lpstr>
      <vt:lpstr>Agenda </vt:lpstr>
      <vt:lpstr>Welcome &amp; Speakers </vt:lpstr>
      <vt:lpstr>Overview - Appropriation</vt:lpstr>
      <vt:lpstr>PowerPoint Presentation</vt:lpstr>
      <vt:lpstr>PowerPoint Presentation</vt:lpstr>
      <vt:lpstr>Overview – Eligible Activities</vt:lpstr>
      <vt:lpstr>Overview – Eligible Activities</vt:lpstr>
      <vt:lpstr>Relationships of Grantee &amp; Nonprofit</vt:lpstr>
      <vt:lpstr>Relationships of Grantee &amp; Nonprofit</vt:lpstr>
      <vt:lpstr>Other Relationships of Nonprofit</vt:lpstr>
      <vt:lpstr>Relationships of Grantee &amp; Nonprofit</vt:lpstr>
      <vt:lpstr>Assessing Capacity</vt:lpstr>
      <vt:lpstr>Assessing Capacity</vt:lpstr>
      <vt:lpstr>Assessing a Sub’s Capacity</vt:lpstr>
      <vt:lpstr>PowerPoint Presentation</vt:lpstr>
      <vt:lpstr>PowerPoint Presentation</vt:lpstr>
      <vt:lpstr>Other Requirements</vt:lpstr>
      <vt:lpstr>Requirements for Use of Funds</vt:lpstr>
      <vt:lpstr>PowerPoint Presentation</vt:lpstr>
      <vt:lpstr>PowerPoint Presentation</vt:lpstr>
      <vt:lpstr>PowerPoint Presentation</vt:lpstr>
      <vt:lpstr>Requirements for Use of Funds</vt:lpstr>
      <vt:lpstr>PowerPoint Presentation</vt:lpstr>
      <vt:lpstr>Resources</vt:lpstr>
      <vt:lpstr>Panel Session </vt:lpstr>
      <vt:lpstr>Q &amp; A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Creativity Session</dc:title>
  <dc:creator>Dudley, Tina</dc:creator>
  <cp:lastModifiedBy>Kathleen Rzemien</cp:lastModifiedBy>
  <cp:revision>70</cp:revision>
  <cp:lastPrinted>2021-01-26T13:45:11Z</cp:lastPrinted>
  <dcterms:created xsi:type="dcterms:W3CDTF">2019-01-15T15:01:34Z</dcterms:created>
  <dcterms:modified xsi:type="dcterms:W3CDTF">2021-01-26T13:49:35Z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0x0101006B3E1D8EDBEA5E4E90C5B71263BC79B5</vt:lpwstr>
  </property>
  <property fmtid="{D5CDD505-2E9C-101B-9397-08002B2CF9AE}" pid="3" name="Order">
    <vt:r8>74069100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